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7" r:id="rId8"/>
    <p:sldId id="262" r:id="rId9"/>
    <p:sldId id="263" r:id="rId10"/>
    <p:sldId id="264" r:id="rId11"/>
    <p:sldId id="265" r:id="rId12"/>
  </p:sldIdLst>
  <p:sldSz cx="18288000" cy="10287000"/>
  <p:notesSz cx="6858000" cy="9144000"/>
  <p:embeddedFontLst>
    <p:embeddedFont>
      <p:font typeface="Agrandir Bold" panose="020B0604020202020204" charset="0"/>
      <p:regular r:id="rId13"/>
    </p:embeddedFont>
    <p:embeddedFont>
      <p:font typeface="Bookman Old Style" panose="02050604050505020204" pitchFamily="18" charset="0"/>
      <p:regular r:id="rId14"/>
      <p:bold r:id="rId15"/>
      <p:italic r:id="rId16"/>
      <p:boldItalic r:id="rId17"/>
    </p:embeddedFont>
    <p:embeddedFont>
      <p:font typeface="Georgia" panose="02040502050405020303" pitchFamily="18" charset="0"/>
      <p:regular r:id="rId18"/>
      <p:bold r:id="rId19"/>
      <p:italic r:id="rId20"/>
      <p:boldItalic r:id="rId21"/>
    </p:embeddedFont>
    <p:embeddedFont>
      <p:font typeface="Gill Sans MT" panose="020B0502020104020203" pitchFamily="34" charset="0"/>
      <p:regular r:id="rId22"/>
      <p:bold r:id="rId23"/>
      <p:italic r:id="rId24"/>
      <p:boldItalic r:id="rId25"/>
    </p:embeddedFont>
    <p:embeddedFont>
      <p:font typeface="Poppins" panose="00000500000000000000" pitchFamily="2" charset="0"/>
      <p:regular r:id="rId26"/>
      <p:bold r:id="rId27"/>
      <p:italic r:id="rId28"/>
      <p:boldItalic r:id="rId29"/>
    </p:embeddedFont>
    <p:embeddedFont>
      <p:font typeface="Poppins Bold" panose="00000800000000000000" charset="0"/>
      <p:regular r:id="rId30"/>
      <p:bold r:id="rId31"/>
    </p:embeddedFont>
    <p:embeddedFont>
      <p:font typeface="Poppins Semi-Bold" panose="020B0604020202020204" charset="0"/>
      <p:regular r:id="rId32"/>
    </p:embeddedFont>
    <p:embeddedFont>
      <p:font typeface="Segoe UI" panose="020B0502040204020203" pitchFamily="34" charset="0"/>
      <p:regular r:id="rId33"/>
      <p:bold r:id="rId34"/>
      <p:italic r:id="rId35"/>
      <p:boldItalic r:id="rId36"/>
    </p:embeddedFont>
    <p:embeddedFont>
      <p:font typeface="Trebuchet MS" panose="020B060302020202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637"/>
    <a:srgbClr val="C93120"/>
    <a:srgbClr val="A11F1F"/>
    <a:srgbClr val="ED2913"/>
    <a:srgbClr val="E6A91C"/>
    <a:srgbClr val="FA860A"/>
    <a:srgbClr val="C5C94B"/>
    <a:srgbClr val="F07911"/>
    <a:srgbClr val="F26A0F"/>
    <a:srgbClr val="54C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75C860-9F02-C264-1061-FCB7B0260CA2}" v="1689" dt="2025-09-24T11:50:47.442"/>
    <p1510:client id="{22621E05-B3D9-57B1-1E29-B507A7231468}" v="494" dt="2025-09-24T13:58:31.095"/>
    <p1510:client id="{2929FB6A-1B93-623C-5558-6E327CB65E4C}" v="2118" dt="2025-09-25T17:43:40.955"/>
    <p1510:client id="{355FB6AB-4003-0A66-FEE7-45D9B017380B}" v="81" dt="2025-09-25T12:00:57.981"/>
    <p1510:client id="{69CFF2C1-DB58-CB24-0B35-25C2C17E70B6}" v="643" dt="2025-09-23T18:33:28.396"/>
    <p1510:client id="{741C164E-0EE1-2C1C-D451-21E9BF0C6120}" v="97" dt="2025-09-24T16:21:03.937"/>
    <p1510:client id="{7BCEBB49-2F06-40C2-F3D7-27D620859DD6}" v="137" dt="2025-09-24T15:38:57.323"/>
    <p1510:client id="{92ADC7D8-97B8-11EC-D8B7-CA61E7FEE716}" v="920" dt="2025-09-24T07:22:44.603"/>
    <p1510:client id="{9AD4F8DE-9B3D-F835-74F4-E1E9FA4B0B79}" v="17" dt="2025-09-25T16:39:58.777"/>
    <p1510:client id="{B36982BC-88CC-4157-8AF4-9A697FF35841}" v="385" dt="2025-09-23T19:43:57.767"/>
    <p1510:client id="{BFFF0630-D3FE-7DD3-71F4-1E4FD9D5F3CA}" v="1" dt="2025-09-25T05:41:53.535"/>
    <p1510:client id="{C24B557A-C1D6-3FDB-727D-993867DCFAD3}" v="875" dt="2025-09-23T18:27:16.139"/>
    <p1510:client id="{D1FD4141-852A-3CA0-4240-A79844D40839}" v="64" dt="2025-09-25T17:46:52.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4.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 Id="rId20" Type="http://schemas.openxmlformats.org/officeDocument/2006/relationships/font" Target="fonts/font8.fntdata"/><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4E2"/>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24A32"/>
            </a:solidFill>
          </p:spPr>
        </p:sp>
        <p:sp>
          <p:nvSpPr>
            <p:cNvPr id="4" name="TextBox 4"/>
            <p:cNvSpPr txBox="1"/>
            <p:nvPr/>
          </p:nvSpPr>
          <p:spPr>
            <a:xfrm>
              <a:off x="0" y="-57150"/>
              <a:ext cx="2408296" cy="2766483"/>
            </a:xfrm>
            <a:prstGeom prst="rect">
              <a:avLst/>
            </a:prstGeom>
          </p:spPr>
          <p:txBody>
            <a:bodyPr lIns="50800" tIns="50800" rIns="50800" bIns="50800" rtlCol="0" anchor="ctr"/>
            <a:lstStyle/>
            <a:p>
              <a:pPr algn="ctr">
                <a:lnSpc>
                  <a:spcPts val="2799"/>
                </a:lnSpc>
              </a:pPr>
              <a:endParaRPr/>
            </a:p>
          </p:txBody>
        </p:sp>
      </p:grpSp>
      <p:sp>
        <p:nvSpPr>
          <p:cNvPr id="7" name="TextBox 7"/>
          <p:cNvSpPr txBox="1"/>
          <p:nvPr/>
        </p:nvSpPr>
        <p:spPr>
          <a:xfrm>
            <a:off x="684505" y="3338558"/>
            <a:ext cx="7768585" cy="1801712"/>
          </a:xfrm>
          <a:prstGeom prst="rect">
            <a:avLst/>
          </a:prstGeom>
        </p:spPr>
        <p:txBody>
          <a:bodyPr lIns="0" tIns="0" rIns="0" bIns="0" rtlCol="0" anchor="t">
            <a:spAutoFit/>
          </a:bodyPr>
          <a:lstStyle/>
          <a:p>
            <a:pPr algn="l">
              <a:lnSpc>
                <a:spcPts val="6800"/>
              </a:lnSpc>
            </a:pPr>
            <a:r>
              <a:rPr lang="en-US" sz="8000" b="1">
                <a:solidFill>
                  <a:srgbClr val="000000"/>
                </a:solidFill>
                <a:latin typeface="Agrandir Bold"/>
                <a:ea typeface="Agrandir Bold"/>
                <a:cs typeface="Agrandir Bold"/>
                <a:sym typeface="Agrandir Bold"/>
              </a:rPr>
              <a:t>Uplift Modeling Optimization</a:t>
            </a:r>
          </a:p>
        </p:txBody>
      </p:sp>
      <p:sp>
        <p:nvSpPr>
          <p:cNvPr id="10" name="TextBox 10"/>
          <p:cNvSpPr txBox="1"/>
          <p:nvPr/>
        </p:nvSpPr>
        <p:spPr>
          <a:xfrm>
            <a:off x="1672712" y="7324261"/>
            <a:ext cx="2639380" cy="849207"/>
          </a:xfrm>
          <a:prstGeom prst="rect">
            <a:avLst/>
          </a:prstGeom>
        </p:spPr>
        <p:txBody>
          <a:bodyPr lIns="0" tIns="0" rIns="0" bIns="0" rtlCol="0" anchor="t">
            <a:spAutoFit/>
          </a:bodyPr>
          <a:lstStyle/>
          <a:p>
            <a:pPr algn="l">
              <a:lnSpc>
                <a:spcPts val="3359"/>
              </a:lnSpc>
            </a:pPr>
            <a:r>
              <a:rPr lang="en-US" sz="2800">
                <a:solidFill>
                  <a:srgbClr val="000000"/>
                </a:solidFill>
                <a:latin typeface="Poppins"/>
                <a:ea typeface="Poppins"/>
                <a:cs typeface="Poppins"/>
                <a:sym typeface="Poppins"/>
              </a:rPr>
              <a:t>Presented</a:t>
            </a:r>
            <a:r>
              <a:rPr lang="en-US" sz="2400">
                <a:solidFill>
                  <a:srgbClr val="000000"/>
                </a:solidFill>
                <a:latin typeface="Poppins"/>
                <a:ea typeface="Poppins"/>
                <a:cs typeface="Poppins"/>
                <a:sym typeface="Poppins"/>
              </a:rPr>
              <a:t> </a:t>
            </a:r>
            <a:r>
              <a:rPr lang="en-US" sz="2800">
                <a:solidFill>
                  <a:srgbClr val="000000"/>
                </a:solidFill>
                <a:latin typeface="Poppins"/>
                <a:ea typeface="Poppins"/>
                <a:cs typeface="Poppins"/>
                <a:sym typeface="Poppins"/>
              </a:rPr>
              <a:t>By</a:t>
            </a:r>
            <a:r>
              <a:rPr lang="en-US" sz="2400">
                <a:solidFill>
                  <a:srgbClr val="000000"/>
                </a:solidFill>
                <a:latin typeface="Poppins"/>
                <a:ea typeface="Poppins"/>
                <a:cs typeface="Poppins"/>
                <a:sym typeface="Poppins"/>
              </a:rPr>
              <a:t>:</a:t>
            </a:r>
          </a:p>
          <a:p>
            <a:pPr algn="l">
              <a:lnSpc>
                <a:spcPts val="3359"/>
              </a:lnSpc>
            </a:pPr>
            <a:endParaRPr lang="en-US" sz="2400">
              <a:solidFill>
                <a:srgbClr val="000000"/>
              </a:solidFill>
              <a:latin typeface="Poppins"/>
              <a:ea typeface="Poppins"/>
              <a:cs typeface="Poppins"/>
              <a:sym typeface="Poppins"/>
            </a:endParaRPr>
          </a:p>
        </p:txBody>
      </p:sp>
      <p:sp>
        <p:nvSpPr>
          <p:cNvPr id="11" name="TextBox 11"/>
          <p:cNvSpPr txBox="1"/>
          <p:nvPr/>
        </p:nvSpPr>
        <p:spPr>
          <a:xfrm>
            <a:off x="1647891" y="8173468"/>
            <a:ext cx="2639380" cy="1285224"/>
          </a:xfrm>
          <a:prstGeom prst="rect">
            <a:avLst/>
          </a:prstGeom>
        </p:spPr>
        <p:txBody>
          <a:bodyPr lIns="0" tIns="0" rIns="0" bIns="0" rtlCol="0" anchor="t">
            <a:spAutoFit/>
          </a:bodyPr>
          <a:lstStyle/>
          <a:p>
            <a:pPr algn="l">
              <a:lnSpc>
                <a:spcPts val="3359"/>
              </a:lnSpc>
            </a:pPr>
            <a:r>
              <a:rPr lang="en-US" sz="2400" b="1">
                <a:solidFill>
                  <a:srgbClr val="000000"/>
                </a:solidFill>
                <a:latin typeface="Poppins Bold"/>
                <a:ea typeface="Poppins Bold"/>
                <a:cs typeface="Poppins Bold"/>
                <a:sym typeface="Poppins Bold"/>
              </a:rPr>
              <a:t>Harshita Bansal</a:t>
            </a:r>
          </a:p>
          <a:p>
            <a:pPr algn="l">
              <a:lnSpc>
                <a:spcPts val="3359"/>
              </a:lnSpc>
            </a:pPr>
            <a:r>
              <a:rPr lang="en-US" sz="2400" b="1">
                <a:solidFill>
                  <a:srgbClr val="000000"/>
                </a:solidFill>
                <a:latin typeface="Poppins Bold"/>
                <a:ea typeface="Poppins Bold"/>
                <a:cs typeface="Poppins Bold"/>
                <a:sym typeface="Poppins Bold"/>
              </a:rPr>
              <a:t>(IMT2023035)</a:t>
            </a:r>
          </a:p>
          <a:p>
            <a:pPr algn="l">
              <a:lnSpc>
                <a:spcPts val="3359"/>
              </a:lnSpc>
            </a:pPr>
            <a:endParaRPr lang="en-US" sz="2400" b="1">
              <a:solidFill>
                <a:srgbClr val="000000"/>
              </a:solidFill>
              <a:latin typeface="Poppins Bold"/>
              <a:ea typeface="Poppins Bold"/>
              <a:cs typeface="Poppins Bold"/>
              <a:sym typeface="Poppins Bold"/>
            </a:endParaRPr>
          </a:p>
        </p:txBody>
      </p:sp>
      <p:sp>
        <p:nvSpPr>
          <p:cNvPr id="16" name="TextBox 15">
            <a:extLst>
              <a:ext uri="{FF2B5EF4-FFF2-40B4-BE49-F238E27FC236}">
                <a16:creationId xmlns:a16="http://schemas.microsoft.com/office/drawing/2014/main" id="{2C3B2787-240D-D0CE-9B4A-5C09F339D40D}"/>
              </a:ext>
            </a:extLst>
          </p:cNvPr>
          <p:cNvSpPr txBox="1"/>
          <p:nvPr/>
        </p:nvSpPr>
        <p:spPr>
          <a:xfrm>
            <a:off x="4560104" y="8173468"/>
            <a:ext cx="3500284" cy="941540"/>
          </a:xfrm>
          <a:prstGeom prst="rect">
            <a:avLst/>
          </a:prstGeom>
          <a:noFill/>
        </p:spPr>
        <p:txBody>
          <a:bodyPr wrap="square">
            <a:spAutoFit/>
          </a:bodyPr>
          <a:lstStyle/>
          <a:p>
            <a:pPr algn="l">
              <a:lnSpc>
                <a:spcPts val="3359"/>
              </a:lnSpc>
            </a:pPr>
            <a:r>
              <a:rPr lang="en-US" sz="2400" b="1">
                <a:solidFill>
                  <a:srgbClr val="000000"/>
                </a:solidFill>
                <a:latin typeface="Poppins Bold"/>
                <a:ea typeface="Poppins Bold"/>
                <a:cs typeface="Poppins Bold"/>
                <a:sym typeface="Poppins Bold"/>
              </a:rPr>
              <a:t>Pragya Rai</a:t>
            </a:r>
          </a:p>
          <a:p>
            <a:pPr algn="l">
              <a:lnSpc>
                <a:spcPts val="3359"/>
              </a:lnSpc>
            </a:pPr>
            <a:r>
              <a:rPr lang="en-US" sz="2400" b="1">
                <a:solidFill>
                  <a:srgbClr val="000000"/>
                </a:solidFill>
                <a:latin typeface="Poppins Bold"/>
                <a:ea typeface="Poppins Bold"/>
                <a:cs typeface="Poppins Bold"/>
                <a:sym typeface="Poppins Bold"/>
              </a:rPr>
              <a:t>(IMT2023529)</a:t>
            </a:r>
          </a:p>
        </p:txBody>
      </p:sp>
      <p:sp>
        <p:nvSpPr>
          <p:cNvPr id="8" name="Rectangle 7">
            <a:extLst>
              <a:ext uri="{FF2B5EF4-FFF2-40B4-BE49-F238E27FC236}">
                <a16:creationId xmlns:a16="http://schemas.microsoft.com/office/drawing/2014/main" id="{11866100-4637-5D3B-C26A-9785E06E90CD}"/>
              </a:ext>
            </a:extLst>
          </p:cNvPr>
          <p:cNvSpPr/>
          <p:nvPr/>
        </p:nvSpPr>
        <p:spPr>
          <a:xfrm>
            <a:off x="9237141" y="76311"/>
            <a:ext cx="4191830" cy="2331203"/>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69B9E0-A4EC-30C4-2EE0-E85CD1C49D38}"/>
              </a:ext>
            </a:extLst>
          </p:cNvPr>
          <p:cNvSpPr/>
          <p:nvPr/>
        </p:nvSpPr>
        <p:spPr>
          <a:xfrm>
            <a:off x="14014300" y="76310"/>
            <a:ext cx="4160516" cy="2268572"/>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b="1">
              <a:latin typeface="Bookman Old Style"/>
            </a:endParaRPr>
          </a:p>
        </p:txBody>
      </p:sp>
      <p:sp>
        <p:nvSpPr>
          <p:cNvPr id="12" name="Rectangle 11">
            <a:extLst>
              <a:ext uri="{FF2B5EF4-FFF2-40B4-BE49-F238E27FC236}">
                <a16:creationId xmlns:a16="http://schemas.microsoft.com/office/drawing/2014/main" id="{7F1D37AC-8C24-DC3E-1267-F371A4AC098E}"/>
              </a:ext>
            </a:extLst>
          </p:cNvPr>
          <p:cNvSpPr/>
          <p:nvPr/>
        </p:nvSpPr>
        <p:spPr>
          <a:xfrm>
            <a:off x="9318882" y="8115993"/>
            <a:ext cx="4223145" cy="2002395"/>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845888-19C0-987C-A52E-3CD46A2DE5A2}"/>
              </a:ext>
            </a:extLst>
          </p:cNvPr>
          <p:cNvSpPr/>
          <p:nvPr/>
        </p:nvSpPr>
        <p:spPr>
          <a:xfrm>
            <a:off x="14014299" y="8115992"/>
            <a:ext cx="4160516" cy="2002395"/>
          </a:xfrm>
          <a:prstGeom prst="rect">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5">
            <a:extLst>
              <a:ext uri="{FF2B5EF4-FFF2-40B4-BE49-F238E27FC236}">
                <a16:creationId xmlns:a16="http://schemas.microsoft.com/office/drawing/2014/main" id="{8E9EC184-A47B-43F1-A344-FFA7197BC45E}"/>
              </a:ext>
            </a:extLst>
          </p:cNvPr>
          <p:cNvGrpSpPr/>
          <p:nvPr/>
        </p:nvGrpSpPr>
        <p:grpSpPr>
          <a:xfrm>
            <a:off x="10782573" y="2590445"/>
            <a:ext cx="6259702" cy="5383802"/>
            <a:chOff x="0" y="0"/>
            <a:chExt cx="812800" cy="812800"/>
          </a:xfrm>
        </p:grpSpPr>
        <p:sp>
          <p:nvSpPr>
            <p:cNvPr id="15" name="Freeform 6">
              <a:extLst>
                <a:ext uri="{FF2B5EF4-FFF2-40B4-BE49-F238E27FC236}">
                  <a16:creationId xmlns:a16="http://schemas.microsoft.com/office/drawing/2014/main" id="{ACC66025-646E-C0F1-E39B-1EB54842C7E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15289" b="-34574"/>
              </a:stretch>
            </a:blipFill>
          </p:spPr>
        </p:sp>
      </p:grpSp>
      <p:sp>
        <p:nvSpPr>
          <p:cNvPr id="17" name="TextBox 16">
            <a:extLst>
              <a:ext uri="{FF2B5EF4-FFF2-40B4-BE49-F238E27FC236}">
                <a16:creationId xmlns:a16="http://schemas.microsoft.com/office/drawing/2014/main" id="{FFD93F37-0F19-83F4-1CF6-41C221ECC5B1}"/>
              </a:ext>
            </a:extLst>
          </p:cNvPr>
          <p:cNvSpPr txBox="1"/>
          <p:nvPr/>
        </p:nvSpPr>
        <p:spPr>
          <a:xfrm>
            <a:off x="9512798" y="614455"/>
            <a:ext cx="402711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Bookman Old Style"/>
                <a:ea typeface="Calibri"/>
                <a:cs typeface="Calibri"/>
              </a:rPr>
              <a:t>Focus on efficient marketing optimization</a:t>
            </a:r>
          </a:p>
        </p:txBody>
      </p:sp>
      <p:sp>
        <p:nvSpPr>
          <p:cNvPr id="19" name="TextBox 18">
            <a:extLst>
              <a:ext uri="{FF2B5EF4-FFF2-40B4-BE49-F238E27FC236}">
                <a16:creationId xmlns:a16="http://schemas.microsoft.com/office/drawing/2014/main" id="{03E2F86E-DEBB-CD4D-9FEE-B3E35FD019D5}"/>
              </a:ext>
            </a:extLst>
          </p:cNvPr>
          <p:cNvSpPr txBox="1"/>
          <p:nvPr/>
        </p:nvSpPr>
        <p:spPr>
          <a:xfrm>
            <a:off x="14631381" y="393181"/>
            <a:ext cx="347910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Bookman Old Style"/>
                <a:ea typeface="Calibri"/>
                <a:cs typeface="Calibri"/>
              </a:rPr>
              <a:t>Utilizing real   world marketing data</a:t>
            </a:r>
            <a:endParaRPr lang="en-US" sz="2800">
              <a:latin typeface="Bookman Old Style"/>
            </a:endParaRPr>
          </a:p>
        </p:txBody>
      </p:sp>
      <p:sp>
        <p:nvSpPr>
          <p:cNvPr id="21" name="TextBox 20">
            <a:extLst>
              <a:ext uri="{FF2B5EF4-FFF2-40B4-BE49-F238E27FC236}">
                <a16:creationId xmlns:a16="http://schemas.microsoft.com/office/drawing/2014/main" id="{F528F6B0-AE67-4336-4446-EED9A9F45A9F}"/>
              </a:ext>
            </a:extLst>
          </p:cNvPr>
          <p:cNvSpPr txBox="1"/>
          <p:nvPr/>
        </p:nvSpPr>
        <p:spPr>
          <a:xfrm>
            <a:off x="9787774" y="8407006"/>
            <a:ext cx="34634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Bookman Old Style"/>
                <a:ea typeface="Calibri"/>
                <a:cs typeface="Calibri"/>
              </a:rPr>
              <a:t>Maximizing uplift within the budget</a:t>
            </a:r>
            <a:endParaRPr lang="en-US" sz="2800" b="1">
              <a:latin typeface="Bookman Old Style"/>
            </a:endParaRPr>
          </a:p>
        </p:txBody>
      </p:sp>
      <p:sp>
        <p:nvSpPr>
          <p:cNvPr id="22" name="TextBox 21">
            <a:extLst>
              <a:ext uri="{FF2B5EF4-FFF2-40B4-BE49-F238E27FC236}">
                <a16:creationId xmlns:a16="http://schemas.microsoft.com/office/drawing/2014/main" id="{656EFF50-879E-BEC5-AF73-393E069E864B}"/>
              </a:ext>
            </a:extLst>
          </p:cNvPr>
          <p:cNvSpPr txBox="1"/>
          <p:nvPr/>
        </p:nvSpPr>
        <p:spPr>
          <a:xfrm>
            <a:off x="14560578" y="8432842"/>
            <a:ext cx="363657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Bookman Old Style"/>
                <a:ea typeface="Calibri"/>
                <a:cs typeface="Calibri"/>
              </a:rPr>
              <a:t>Addressing key business challenges</a:t>
            </a:r>
            <a:endParaRPr lang="en-US" sz="2800" b="1">
              <a:latin typeface="Bookman Old Style"/>
            </a:endParaRPr>
          </a:p>
        </p:txBody>
      </p:sp>
      <p:pic>
        <p:nvPicPr>
          <p:cNvPr id="24" name="Picture 23" descr="A red and white target with a yellow arrow&#10;&#10;AI-generated content may be incorrect.">
            <a:extLst>
              <a:ext uri="{FF2B5EF4-FFF2-40B4-BE49-F238E27FC236}">
                <a16:creationId xmlns:a16="http://schemas.microsoft.com/office/drawing/2014/main" id="{77BA5D09-C85F-C83C-0D2E-67F7BCB98E99}"/>
              </a:ext>
            </a:extLst>
          </p:cNvPr>
          <p:cNvPicPr>
            <a:picLocks noChangeAspect="1"/>
          </p:cNvPicPr>
          <p:nvPr/>
        </p:nvPicPr>
        <p:blipFill>
          <a:blip r:embed="rId3"/>
          <a:stretch>
            <a:fillRect/>
          </a:stretch>
        </p:blipFill>
        <p:spPr>
          <a:xfrm>
            <a:off x="9350828" y="1023256"/>
            <a:ext cx="794657" cy="713014"/>
          </a:xfrm>
          <a:prstGeom prst="rect">
            <a:avLst/>
          </a:prstGeom>
        </p:spPr>
      </p:pic>
      <p:pic>
        <p:nvPicPr>
          <p:cNvPr id="26" name="Picture 25">
            <a:extLst>
              <a:ext uri="{FF2B5EF4-FFF2-40B4-BE49-F238E27FC236}">
                <a16:creationId xmlns:a16="http://schemas.microsoft.com/office/drawing/2014/main" id="{7E31BBD4-E2E2-059B-4AA3-1B5D235BCEB3}"/>
              </a:ext>
            </a:extLst>
          </p:cNvPr>
          <p:cNvPicPr>
            <a:picLocks noChangeAspect="1"/>
          </p:cNvPicPr>
          <p:nvPr/>
        </p:nvPicPr>
        <p:blipFill>
          <a:blip r:embed="rId4"/>
          <a:stretch>
            <a:fillRect/>
          </a:stretch>
        </p:blipFill>
        <p:spPr>
          <a:xfrm>
            <a:off x="9334500" y="8779330"/>
            <a:ext cx="1121228" cy="1153885"/>
          </a:xfrm>
          <a:prstGeom prst="rect">
            <a:avLst/>
          </a:prstGeom>
        </p:spPr>
      </p:pic>
      <p:pic>
        <p:nvPicPr>
          <p:cNvPr id="27" name="Picture 26" descr="A person pushing a ball up a bar graph&#10;&#10;AI-generated content may be incorrect.">
            <a:extLst>
              <a:ext uri="{FF2B5EF4-FFF2-40B4-BE49-F238E27FC236}">
                <a16:creationId xmlns:a16="http://schemas.microsoft.com/office/drawing/2014/main" id="{86735C5D-CF92-3C36-2E87-38921B15B7A9}"/>
              </a:ext>
            </a:extLst>
          </p:cNvPr>
          <p:cNvPicPr>
            <a:picLocks noChangeAspect="1"/>
          </p:cNvPicPr>
          <p:nvPr/>
        </p:nvPicPr>
        <p:blipFill>
          <a:blip r:embed="rId5"/>
          <a:stretch>
            <a:fillRect/>
          </a:stretch>
        </p:blipFill>
        <p:spPr>
          <a:xfrm>
            <a:off x="14347371" y="9007930"/>
            <a:ext cx="664029" cy="696686"/>
          </a:xfrm>
          <a:prstGeom prst="rect">
            <a:avLst/>
          </a:prstGeom>
        </p:spPr>
      </p:pic>
      <p:pic>
        <p:nvPicPr>
          <p:cNvPr id="28" name="Picture 27">
            <a:extLst>
              <a:ext uri="{FF2B5EF4-FFF2-40B4-BE49-F238E27FC236}">
                <a16:creationId xmlns:a16="http://schemas.microsoft.com/office/drawing/2014/main" id="{C7DA48C7-2DE9-93FB-A149-3AC540FBE9A4}"/>
              </a:ext>
            </a:extLst>
          </p:cNvPr>
          <p:cNvPicPr>
            <a:picLocks noChangeAspect="1"/>
          </p:cNvPicPr>
          <p:nvPr/>
        </p:nvPicPr>
        <p:blipFill>
          <a:blip r:embed="rId6"/>
          <a:stretch>
            <a:fillRect/>
          </a:stretch>
        </p:blipFill>
        <p:spPr>
          <a:xfrm>
            <a:off x="14086114" y="419102"/>
            <a:ext cx="974272" cy="8926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E4E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58AFE1C-7DEC-1847-17CB-1B36E5CA4AA7}"/>
              </a:ext>
            </a:extLst>
          </p:cNvPr>
          <p:cNvGrpSpPr/>
          <p:nvPr/>
        </p:nvGrpSpPr>
        <p:grpSpPr>
          <a:xfrm>
            <a:off x="586060" y="4208223"/>
            <a:ext cx="3243384" cy="3223752"/>
            <a:chOff x="633033" y="2908648"/>
            <a:chExt cx="3243384" cy="3223752"/>
          </a:xfrm>
        </p:grpSpPr>
        <p:pic>
          <p:nvPicPr>
            <p:cNvPr id="36" name="Picture 35">
              <a:extLst>
                <a:ext uri="{FF2B5EF4-FFF2-40B4-BE49-F238E27FC236}">
                  <a16:creationId xmlns:a16="http://schemas.microsoft.com/office/drawing/2014/main" id="{81C5372C-7DBD-4604-F5AF-80A3FCD88EEB}"/>
                </a:ext>
              </a:extLst>
            </p:cNvPr>
            <p:cNvPicPr>
              <a:picLocks noChangeAspect="1"/>
            </p:cNvPicPr>
            <p:nvPr/>
          </p:nvPicPr>
          <p:blipFill>
            <a:blip r:embed="rId2"/>
            <a:stretch>
              <a:fillRect/>
            </a:stretch>
          </p:blipFill>
          <p:spPr>
            <a:xfrm>
              <a:off x="1616902" y="2908648"/>
              <a:ext cx="1103334" cy="1165965"/>
            </a:xfrm>
            <a:prstGeom prst="rect">
              <a:avLst/>
            </a:prstGeom>
          </p:spPr>
        </p:pic>
        <p:sp>
          <p:nvSpPr>
            <p:cNvPr id="42" name="Rectangle 41">
              <a:extLst>
                <a:ext uri="{FF2B5EF4-FFF2-40B4-BE49-F238E27FC236}">
                  <a16:creationId xmlns:a16="http://schemas.microsoft.com/office/drawing/2014/main" id="{75DFCD0D-3596-FA72-BBEA-61D6A603C985}"/>
                </a:ext>
              </a:extLst>
            </p:cNvPr>
            <p:cNvSpPr/>
            <p:nvPr/>
          </p:nvSpPr>
          <p:spPr>
            <a:xfrm>
              <a:off x="1260082" y="6090398"/>
              <a:ext cx="1512098" cy="42002"/>
            </a:xfrm>
            <a:prstGeom prst="rect">
              <a:avLst/>
            </a:prstGeom>
            <a:solidFill>
              <a:schemeClr val="tx1">
                <a:lumMod val="95000"/>
                <a:lumOff val="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2572EED-2D81-2965-F2CF-6DBD13B2C852}"/>
                </a:ext>
              </a:extLst>
            </p:cNvPr>
            <p:cNvSpPr txBox="1"/>
            <p:nvPr/>
          </p:nvSpPr>
          <p:spPr>
            <a:xfrm>
              <a:off x="633033" y="440446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tx1">
                      <a:lumMod val="49000"/>
                      <a:lumOff val="51000"/>
                    </a:schemeClr>
                  </a:solidFill>
                  <a:latin typeface="Poppins Semi-Bold"/>
                  <a:ea typeface="Calibri"/>
                  <a:cs typeface="Calibri"/>
                </a:rPr>
                <a:t>01</a:t>
              </a:r>
              <a:endParaRPr lang="en-US" sz="2800" b="1">
                <a:solidFill>
                  <a:schemeClr val="tx1">
                    <a:lumMod val="49000"/>
                    <a:lumOff val="51000"/>
                  </a:schemeClr>
                </a:solidFill>
                <a:latin typeface="Poppins Semi-Bold"/>
              </a:endParaRPr>
            </a:p>
          </p:txBody>
        </p:sp>
        <p:sp>
          <p:nvSpPr>
            <p:cNvPr id="53" name="TextBox 52">
              <a:extLst>
                <a:ext uri="{FF2B5EF4-FFF2-40B4-BE49-F238E27FC236}">
                  <a16:creationId xmlns:a16="http://schemas.microsoft.com/office/drawing/2014/main" id="{06F0E94F-3AE6-CDED-AF69-DBB297E3D62E}"/>
                </a:ext>
              </a:extLst>
            </p:cNvPr>
            <p:cNvSpPr txBox="1"/>
            <p:nvPr/>
          </p:nvSpPr>
          <p:spPr>
            <a:xfrm>
              <a:off x="882697" y="4386187"/>
              <a:ext cx="29937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ea typeface="Calibri"/>
                  <a:cs typeface="Calibri"/>
                </a:rPr>
                <a:t>Avoid high costs and wasted impressions</a:t>
              </a:r>
              <a:endParaRPr lang="en-US" sz="2800" b="1"/>
            </a:p>
          </p:txBody>
        </p:sp>
      </p:grpSp>
      <p:grpSp>
        <p:nvGrpSpPr>
          <p:cNvPr id="3" name="Group 2">
            <a:extLst>
              <a:ext uri="{FF2B5EF4-FFF2-40B4-BE49-F238E27FC236}">
                <a16:creationId xmlns:a16="http://schemas.microsoft.com/office/drawing/2014/main" id="{9116540F-2D95-7252-F8BD-7F56AECED29B}"/>
              </a:ext>
            </a:extLst>
          </p:cNvPr>
          <p:cNvGrpSpPr/>
          <p:nvPr/>
        </p:nvGrpSpPr>
        <p:grpSpPr>
          <a:xfrm>
            <a:off x="4030717" y="4208224"/>
            <a:ext cx="3165096" cy="3302038"/>
            <a:chOff x="4281238" y="2799046"/>
            <a:chExt cx="3165096" cy="3302038"/>
          </a:xfrm>
        </p:grpSpPr>
        <p:pic>
          <p:nvPicPr>
            <p:cNvPr id="38" name="Picture 37">
              <a:extLst>
                <a:ext uri="{FF2B5EF4-FFF2-40B4-BE49-F238E27FC236}">
                  <a16:creationId xmlns:a16="http://schemas.microsoft.com/office/drawing/2014/main" id="{97672CB9-2E77-7CB6-AAD6-33DC859C416E}"/>
                </a:ext>
              </a:extLst>
            </p:cNvPr>
            <p:cNvPicPr>
              <a:picLocks noChangeAspect="1"/>
            </p:cNvPicPr>
            <p:nvPr/>
          </p:nvPicPr>
          <p:blipFill>
            <a:blip r:embed="rId3"/>
            <a:stretch>
              <a:fillRect/>
            </a:stretch>
          </p:blipFill>
          <p:spPr>
            <a:xfrm>
              <a:off x="4904984" y="2799046"/>
              <a:ext cx="1275567" cy="1275567"/>
            </a:xfrm>
            <a:prstGeom prst="rect">
              <a:avLst/>
            </a:prstGeom>
          </p:spPr>
        </p:pic>
        <p:sp>
          <p:nvSpPr>
            <p:cNvPr id="43" name="Rectangle 42">
              <a:extLst>
                <a:ext uri="{FF2B5EF4-FFF2-40B4-BE49-F238E27FC236}">
                  <a16:creationId xmlns:a16="http://schemas.microsoft.com/office/drawing/2014/main" id="{938DFB34-91E0-0D08-C8CE-AC3BFE4812B0}"/>
                </a:ext>
              </a:extLst>
            </p:cNvPr>
            <p:cNvSpPr/>
            <p:nvPr/>
          </p:nvSpPr>
          <p:spPr>
            <a:xfrm>
              <a:off x="4908287" y="6059082"/>
              <a:ext cx="1512098" cy="42002"/>
            </a:xfrm>
            <a:prstGeom prst="rect">
              <a:avLst/>
            </a:prstGeom>
            <a:solidFill>
              <a:schemeClr val="bg1">
                <a:lumMod val="6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BA1E461-E9A4-B39E-2B46-3A00671A55FB}"/>
                </a:ext>
              </a:extLst>
            </p:cNvPr>
            <p:cNvSpPr txBox="1"/>
            <p:nvPr/>
          </p:nvSpPr>
          <p:spPr>
            <a:xfrm>
              <a:off x="4281238" y="442011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tx1">
                      <a:lumMod val="49000"/>
                      <a:lumOff val="51000"/>
                    </a:schemeClr>
                  </a:solidFill>
                  <a:latin typeface="Poppins Semi-Bold"/>
                  <a:ea typeface="Calibri"/>
                  <a:cs typeface="Calibri"/>
                </a:rPr>
                <a:t>02</a:t>
              </a:r>
              <a:endParaRPr lang="en-US" sz="2800" b="1">
                <a:solidFill>
                  <a:schemeClr val="tx1">
                    <a:lumMod val="49000"/>
                    <a:lumOff val="51000"/>
                  </a:schemeClr>
                </a:solidFill>
                <a:latin typeface="Poppins Semi-Bold"/>
              </a:endParaRPr>
            </a:p>
          </p:txBody>
        </p:sp>
        <p:sp>
          <p:nvSpPr>
            <p:cNvPr id="54" name="TextBox 53">
              <a:extLst>
                <a:ext uri="{FF2B5EF4-FFF2-40B4-BE49-F238E27FC236}">
                  <a16:creationId xmlns:a16="http://schemas.microsoft.com/office/drawing/2014/main" id="{65154248-9409-7AC5-A0E1-E4E914F838E5}"/>
                </a:ext>
              </a:extLst>
            </p:cNvPr>
            <p:cNvSpPr txBox="1"/>
            <p:nvPr/>
          </p:nvSpPr>
          <p:spPr>
            <a:xfrm>
              <a:off x="4452614" y="4386186"/>
              <a:ext cx="29937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ea typeface="Calibri"/>
                  <a:cs typeface="Calibri"/>
                </a:rPr>
                <a:t>Achieve more incremental customers</a:t>
              </a:r>
            </a:p>
          </p:txBody>
        </p:sp>
      </p:grpSp>
      <p:grpSp>
        <p:nvGrpSpPr>
          <p:cNvPr id="4" name="Group 3">
            <a:extLst>
              <a:ext uri="{FF2B5EF4-FFF2-40B4-BE49-F238E27FC236}">
                <a16:creationId xmlns:a16="http://schemas.microsoft.com/office/drawing/2014/main" id="{022E1EBB-2CD8-46F2-F7D3-83FC12D54B7E}"/>
              </a:ext>
            </a:extLst>
          </p:cNvPr>
          <p:cNvGrpSpPr/>
          <p:nvPr/>
        </p:nvGrpSpPr>
        <p:grpSpPr>
          <a:xfrm>
            <a:off x="7412744" y="4333484"/>
            <a:ext cx="3415617" cy="3176778"/>
            <a:chOff x="7428402" y="2861676"/>
            <a:chExt cx="3415617" cy="3176778"/>
          </a:xfrm>
        </p:grpSpPr>
        <p:pic>
          <p:nvPicPr>
            <p:cNvPr id="39" name="Picture 38" descr="A hand holding a plant&#10;&#10;AI-generated content may be incorrect.">
              <a:extLst>
                <a:ext uri="{FF2B5EF4-FFF2-40B4-BE49-F238E27FC236}">
                  <a16:creationId xmlns:a16="http://schemas.microsoft.com/office/drawing/2014/main" id="{13BCC8DB-5CFF-C8F6-6629-F84AFB744CAD}"/>
                </a:ext>
              </a:extLst>
            </p:cNvPr>
            <p:cNvPicPr>
              <a:picLocks noChangeAspect="1"/>
            </p:cNvPicPr>
            <p:nvPr/>
          </p:nvPicPr>
          <p:blipFill>
            <a:blip r:embed="rId4"/>
            <a:stretch>
              <a:fillRect/>
            </a:stretch>
          </p:blipFill>
          <p:spPr>
            <a:xfrm>
              <a:off x="8271354" y="2861676"/>
              <a:ext cx="1228594" cy="1291225"/>
            </a:xfrm>
            <a:prstGeom prst="rect">
              <a:avLst/>
            </a:prstGeom>
          </p:spPr>
        </p:pic>
        <p:sp>
          <p:nvSpPr>
            <p:cNvPr id="44" name="Rectangle 43">
              <a:extLst>
                <a:ext uri="{FF2B5EF4-FFF2-40B4-BE49-F238E27FC236}">
                  <a16:creationId xmlns:a16="http://schemas.microsoft.com/office/drawing/2014/main" id="{CE80C4F3-9908-B202-AF57-0692131C9BA0}"/>
                </a:ext>
              </a:extLst>
            </p:cNvPr>
            <p:cNvSpPr/>
            <p:nvPr/>
          </p:nvSpPr>
          <p:spPr>
            <a:xfrm>
              <a:off x="8337286" y="5996452"/>
              <a:ext cx="1512098" cy="42002"/>
            </a:xfrm>
            <a:prstGeom prst="rect">
              <a:avLst/>
            </a:prstGeom>
            <a:solidFill>
              <a:schemeClr val="accent3">
                <a:lumMod val="40000"/>
                <a:lumOff val="60000"/>
              </a:schemeClr>
            </a:solidFill>
            <a:ln>
              <a:solidFill>
                <a:srgbClr val="54CF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0B8213B-D461-5C0B-3DFD-63F3AD1B25FA}"/>
                </a:ext>
              </a:extLst>
            </p:cNvPr>
            <p:cNvSpPr txBox="1"/>
            <p:nvPr/>
          </p:nvSpPr>
          <p:spPr>
            <a:xfrm>
              <a:off x="7428402" y="44514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tx1">
                      <a:lumMod val="49000"/>
                      <a:lumOff val="51000"/>
                    </a:schemeClr>
                  </a:solidFill>
                  <a:latin typeface="Poppins Semi-Bold"/>
                  <a:ea typeface="Calibri"/>
                  <a:cs typeface="Calibri"/>
                </a:rPr>
                <a:t>03</a:t>
              </a:r>
              <a:endParaRPr lang="en-US" sz="2800" b="1">
                <a:solidFill>
                  <a:schemeClr val="tx1">
                    <a:lumMod val="49000"/>
                    <a:lumOff val="51000"/>
                  </a:schemeClr>
                </a:solidFill>
                <a:latin typeface="Poppins Semi-Bold"/>
              </a:endParaRPr>
            </a:p>
          </p:txBody>
        </p:sp>
        <p:sp>
          <p:nvSpPr>
            <p:cNvPr id="55" name="TextBox 54">
              <a:extLst>
                <a:ext uri="{FF2B5EF4-FFF2-40B4-BE49-F238E27FC236}">
                  <a16:creationId xmlns:a16="http://schemas.microsoft.com/office/drawing/2014/main" id="{5F74F7A8-7813-10AF-9836-1CC19084EDAD}"/>
                </a:ext>
              </a:extLst>
            </p:cNvPr>
            <p:cNvSpPr txBox="1"/>
            <p:nvPr/>
          </p:nvSpPr>
          <p:spPr>
            <a:xfrm>
              <a:off x="7850299" y="4433159"/>
              <a:ext cx="29937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ea typeface="Calibri"/>
                  <a:cs typeface="Calibri"/>
                </a:rPr>
                <a:t>Increase revenue and marketing efficiency</a:t>
              </a:r>
            </a:p>
          </p:txBody>
        </p:sp>
      </p:grpSp>
      <p:grpSp>
        <p:nvGrpSpPr>
          <p:cNvPr id="5" name="Group 4">
            <a:extLst>
              <a:ext uri="{FF2B5EF4-FFF2-40B4-BE49-F238E27FC236}">
                <a16:creationId xmlns:a16="http://schemas.microsoft.com/office/drawing/2014/main" id="{87AD33A6-5E6D-001B-BCC2-03C71D0971CE}"/>
              </a:ext>
            </a:extLst>
          </p:cNvPr>
          <p:cNvGrpSpPr/>
          <p:nvPr/>
        </p:nvGrpSpPr>
        <p:grpSpPr>
          <a:xfrm>
            <a:off x="10841745" y="4474402"/>
            <a:ext cx="3368643" cy="3082833"/>
            <a:chOff x="10841745" y="2955621"/>
            <a:chExt cx="3368643" cy="3082833"/>
          </a:xfrm>
        </p:grpSpPr>
        <p:pic>
          <p:nvPicPr>
            <p:cNvPr id="40" name="Picture 39">
              <a:extLst>
                <a:ext uri="{FF2B5EF4-FFF2-40B4-BE49-F238E27FC236}">
                  <a16:creationId xmlns:a16="http://schemas.microsoft.com/office/drawing/2014/main" id="{D3DE8999-826A-AD96-89D7-7B5C245E40B6}"/>
                </a:ext>
              </a:extLst>
            </p:cNvPr>
            <p:cNvPicPr>
              <a:picLocks noChangeAspect="1"/>
            </p:cNvPicPr>
            <p:nvPr/>
          </p:nvPicPr>
          <p:blipFill>
            <a:blip r:embed="rId5"/>
            <a:stretch>
              <a:fillRect/>
            </a:stretch>
          </p:blipFill>
          <p:spPr>
            <a:xfrm>
              <a:off x="11935217" y="2955621"/>
              <a:ext cx="978074" cy="1040704"/>
            </a:xfrm>
            <a:prstGeom prst="rect">
              <a:avLst/>
            </a:prstGeom>
          </p:spPr>
        </p:pic>
        <p:sp>
          <p:nvSpPr>
            <p:cNvPr id="45" name="Rectangle 44">
              <a:extLst>
                <a:ext uri="{FF2B5EF4-FFF2-40B4-BE49-F238E27FC236}">
                  <a16:creationId xmlns:a16="http://schemas.microsoft.com/office/drawing/2014/main" id="{94F18DDD-1980-181D-04AF-41106297E5A0}"/>
                </a:ext>
              </a:extLst>
            </p:cNvPr>
            <p:cNvSpPr/>
            <p:nvPr/>
          </p:nvSpPr>
          <p:spPr>
            <a:xfrm>
              <a:off x="11672340" y="5996452"/>
              <a:ext cx="1512098" cy="42002"/>
            </a:xfrm>
            <a:prstGeom prst="rect">
              <a:avLst/>
            </a:prstGeom>
            <a:solidFill>
              <a:schemeClr val="accent6">
                <a:lumMod val="75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45CFAFF6-4083-20B7-173A-B9C0710F329D}"/>
                </a:ext>
              </a:extLst>
            </p:cNvPr>
            <p:cNvSpPr txBox="1"/>
            <p:nvPr/>
          </p:nvSpPr>
          <p:spPr>
            <a:xfrm>
              <a:off x="10841745" y="454538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tx1">
                      <a:lumMod val="49000"/>
                      <a:lumOff val="51000"/>
                    </a:schemeClr>
                  </a:solidFill>
                  <a:latin typeface="Poppins Semi-Bold"/>
                  <a:ea typeface="Calibri"/>
                  <a:cs typeface="Calibri"/>
                </a:rPr>
                <a:t>04</a:t>
              </a:r>
              <a:endParaRPr lang="en-US" sz="2800" b="1">
                <a:solidFill>
                  <a:schemeClr val="tx1">
                    <a:lumMod val="49000"/>
                    <a:lumOff val="51000"/>
                  </a:schemeClr>
                </a:solidFill>
                <a:latin typeface="Poppins Semi-Bold"/>
              </a:endParaRPr>
            </a:p>
          </p:txBody>
        </p:sp>
        <p:sp>
          <p:nvSpPr>
            <p:cNvPr id="57" name="TextBox 56">
              <a:extLst>
                <a:ext uri="{FF2B5EF4-FFF2-40B4-BE49-F238E27FC236}">
                  <a16:creationId xmlns:a16="http://schemas.microsoft.com/office/drawing/2014/main" id="{CD32644C-52D6-B226-927E-E3D846646D6E}"/>
                </a:ext>
              </a:extLst>
            </p:cNvPr>
            <p:cNvSpPr txBox="1"/>
            <p:nvPr/>
          </p:nvSpPr>
          <p:spPr>
            <a:xfrm>
              <a:off x="11216668" y="4542761"/>
              <a:ext cx="29937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ea typeface="Calibri"/>
                  <a:cs typeface="Calibri"/>
                </a:rPr>
                <a:t>Drive smarter ad spend and</a:t>
              </a:r>
              <a:endParaRPr lang="en-US"/>
            </a:p>
            <a:p>
              <a:pPr algn="ctr"/>
              <a:r>
                <a:rPr lang="en-US" sz="2800" b="1">
                  <a:ea typeface="Calibri"/>
                  <a:cs typeface="Calibri"/>
                </a:rPr>
                <a:t> reduce waste</a:t>
              </a:r>
              <a:endParaRPr lang="en-US"/>
            </a:p>
          </p:txBody>
        </p:sp>
      </p:grpSp>
      <p:grpSp>
        <p:nvGrpSpPr>
          <p:cNvPr id="6" name="Group 5">
            <a:extLst>
              <a:ext uri="{FF2B5EF4-FFF2-40B4-BE49-F238E27FC236}">
                <a16:creationId xmlns:a16="http://schemas.microsoft.com/office/drawing/2014/main" id="{7E9CA6B8-5604-AB14-3C31-D181865A619C}"/>
              </a:ext>
            </a:extLst>
          </p:cNvPr>
          <p:cNvGrpSpPr/>
          <p:nvPr/>
        </p:nvGrpSpPr>
        <p:grpSpPr>
          <a:xfrm>
            <a:off x="14223771" y="4427429"/>
            <a:ext cx="3525219" cy="3114149"/>
            <a:chOff x="14239429" y="2908648"/>
            <a:chExt cx="3525219" cy="3114149"/>
          </a:xfrm>
        </p:grpSpPr>
        <p:pic>
          <p:nvPicPr>
            <p:cNvPr id="41" name="Picture 40" descr="A colorful bar graph with a green arrow&#10;&#10;AI-generated content may be incorrect.">
              <a:extLst>
                <a:ext uri="{FF2B5EF4-FFF2-40B4-BE49-F238E27FC236}">
                  <a16:creationId xmlns:a16="http://schemas.microsoft.com/office/drawing/2014/main" id="{ED7075C8-1BF1-61E0-8A31-32AE59C0D928}"/>
                </a:ext>
              </a:extLst>
            </p:cNvPr>
            <p:cNvPicPr>
              <a:picLocks noChangeAspect="1"/>
            </p:cNvPicPr>
            <p:nvPr/>
          </p:nvPicPr>
          <p:blipFill>
            <a:blip r:embed="rId6"/>
            <a:stretch>
              <a:fillRect/>
            </a:stretch>
          </p:blipFill>
          <p:spPr>
            <a:xfrm>
              <a:off x="15223299" y="2908648"/>
              <a:ext cx="1056362" cy="1134650"/>
            </a:xfrm>
            <a:prstGeom prst="rect">
              <a:avLst/>
            </a:prstGeom>
          </p:spPr>
        </p:pic>
        <p:sp>
          <p:nvSpPr>
            <p:cNvPr id="46" name="Rectangle 45">
              <a:extLst>
                <a:ext uri="{FF2B5EF4-FFF2-40B4-BE49-F238E27FC236}">
                  <a16:creationId xmlns:a16="http://schemas.microsoft.com/office/drawing/2014/main" id="{B34E2A9C-4D40-8043-7E28-B1120866FEFB}"/>
                </a:ext>
              </a:extLst>
            </p:cNvPr>
            <p:cNvSpPr/>
            <p:nvPr/>
          </p:nvSpPr>
          <p:spPr>
            <a:xfrm>
              <a:off x="15179627" y="5980795"/>
              <a:ext cx="1512098" cy="42002"/>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D7F1284-03B3-D074-8654-1C713B280CD5}"/>
                </a:ext>
              </a:extLst>
            </p:cNvPr>
            <p:cNvSpPr txBox="1"/>
            <p:nvPr/>
          </p:nvSpPr>
          <p:spPr>
            <a:xfrm>
              <a:off x="14239429" y="459235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tx1">
                      <a:lumMod val="49000"/>
                      <a:lumOff val="51000"/>
                    </a:schemeClr>
                  </a:solidFill>
                  <a:latin typeface="Poppins Semi-Bold"/>
                  <a:ea typeface="Calibri"/>
                  <a:cs typeface="Calibri"/>
                </a:rPr>
                <a:t>05</a:t>
              </a:r>
              <a:endParaRPr lang="en-US" sz="2800" b="1">
                <a:solidFill>
                  <a:schemeClr val="tx1">
                    <a:lumMod val="49000"/>
                    <a:lumOff val="51000"/>
                  </a:schemeClr>
                </a:solidFill>
                <a:latin typeface="Poppins Semi-Bold"/>
              </a:endParaRPr>
            </a:p>
          </p:txBody>
        </p:sp>
        <p:sp>
          <p:nvSpPr>
            <p:cNvPr id="58" name="TextBox 57">
              <a:extLst>
                <a:ext uri="{FF2B5EF4-FFF2-40B4-BE49-F238E27FC236}">
                  <a16:creationId xmlns:a16="http://schemas.microsoft.com/office/drawing/2014/main" id="{C2455088-88E5-822C-3BC1-8611DAECFD3B}"/>
                </a:ext>
              </a:extLst>
            </p:cNvPr>
            <p:cNvSpPr txBox="1"/>
            <p:nvPr/>
          </p:nvSpPr>
          <p:spPr>
            <a:xfrm>
              <a:off x="14770928" y="4574075"/>
              <a:ext cx="299372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ea typeface="Calibri"/>
                  <a:cs typeface="Calibri"/>
                </a:rPr>
                <a:t>Improve campaign ROI with data-driven decisions</a:t>
              </a:r>
              <a:endParaRPr lang="en-US"/>
            </a:p>
          </p:txBody>
        </p:sp>
      </p:grpSp>
      <p:grpSp>
        <p:nvGrpSpPr>
          <p:cNvPr id="67" name="Group 4">
            <a:extLst>
              <a:ext uri="{FF2B5EF4-FFF2-40B4-BE49-F238E27FC236}">
                <a16:creationId xmlns:a16="http://schemas.microsoft.com/office/drawing/2014/main" id="{3110758F-5C04-3501-A355-38EE44EF7798}"/>
              </a:ext>
            </a:extLst>
          </p:cNvPr>
          <p:cNvGrpSpPr/>
          <p:nvPr/>
        </p:nvGrpSpPr>
        <p:grpSpPr>
          <a:xfrm>
            <a:off x="-3271" y="-1180108"/>
            <a:ext cx="18303661" cy="17050796"/>
            <a:chOff x="-396883" y="-66675"/>
            <a:chExt cx="4734247" cy="2056817"/>
          </a:xfrm>
        </p:grpSpPr>
        <p:sp>
          <p:nvSpPr>
            <p:cNvPr id="65" name="Freeform 5">
              <a:extLst>
                <a:ext uri="{FF2B5EF4-FFF2-40B4-BE49-F238E27FC236}">
                  <a16:creationId xmlns:a16="http://schemas.microsoft.com/office/drawing/2014/main" id="{72AD439F-F747-E21F-C574-398FA656DE88}"/>
                </a:ext>
              </a:extLst>
            </p:cNvPr>
            <p:cNvSpPr/>
            <p:nvPr/>
          </p:nvSpPr>
          <p:spPr>
            <a:xfrm>
              <a:off x="-396883" y="74521"/>
              <a:ext cx="4734247" cy="310544"/>
            </a:xfrm>
            <a:prstGeom prst="rect">
              <a:avLst/>
            </a:prstGeom>
            <a:solidFill>
              <a:srgbClr val="E24A32"/>
            </a:solidFill>
          </p:spPr>
        </p:sp>
        <p:sp>
          <p:nvSpPr>
            <p:cNvPr id="66" name="TextBox 6">
              <a:extLst>
                <a:ext uri="{FF2B5EF4-FFF2-40B4-BE49-F238E27FC236}">
                  <a16:creationId xmlns:a16="http://schemas.microsoft.com/office/drawing/2014/main" id="{33488572-151B-57A6-46A5-7A4FD516B6B3}"/>
                </a:ext>
              </a:extLst>
            </p:cNvPr>
            <p:cNvSpPr txBox="1"/>
            <p:nvPr/>
          </p:nvSpPr>
          <p:spPr>
            <a:xfrm>
              <a:off x="0" y="-66675"/>
              <a:ext cx="2709333" cy="2056817"/>
            </a:xfrm>
            <a:prstGeom prst="rect">
              <a:avLst/>
            </a:prstGeom>
          </p:spPr>
          <p:txBody>
            <a:bodyPr lIns="50800" tIns="50800" rIns="50800" bIns="50800" rtlCol="0" anchor="ctr"/>
            <a:lstStyle/>
            <a:p>
              <a:pPr algn="ctr">
                <a:lnSpc>
                  <a:spcPts val="3360"/>
                </a:lnSpc>
              </a:pPr>
              <a:endParaRPr/>
            </a:p>
          </p:txBody>
        </p:sp>
      </p:grpSp>
      <p:sp>
        <p:nvSpPr>
          <p:cNvPr id="35" name="TextBox 34">
            <a:extLst>
              <a:ext uri="{FF2B5EF4-FFF2-40B4-BE49-F238E27FC236}">
                <a16:creationId xmlns:a16="http://schemas.microsoft.com/office/drawing/2014/main" id="{24601F8B-AE70-E97B-13D0-4FD3E76951F6}"/>
              </a:ext>
            </a:extLst>
          </p:cNvPr>
          <p:cNvSpPr txBox="1"/>
          <p:nvPr/>
        </p:nvSpPr>
        <p:spPr>
          <a:xfrm>
            <a:off x="372839" y="611657"/>
            <a:ext cx="159268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latin typeface="Trebuchet MS"/>
                <a:ea typeface="Calibri"/>
                <a:cs typeface="Calibri"/>
              </a:rPr>
              <a:t>Why Optimization is Crucial for Marketing</a:t>
            </a:r>
            <a:r>
              <a:rPr lang="en-US" sz="5400" b="1">
                <a:latin typeface="Poppins Bold"/>
                <a:ea typeface="Calibri"/>
                <a:cs typeface="Calibri"/>
              </a:rPr>
              <a:t>?</a:t>
            </a:r>
            <a:endParaRPr lang="en-US" sz="5400" b="1">
              <a:latin typeface="Poppi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4A32"/>
        </a:solidFill>
        <a:effectLst/>
      </p:bgPr>
    </p:bg>
    <p:spTree>
      <p:nvGrpSpPr>
        <p:cNvPr id="1" name=""/>
        <p:cNvGrpSpPr/>
        <p:nvPr/>
      </p:nvGrpSpPr>
      <p:grpSpPr>
        <a:xfrm>
          <a:off x="0" y="0"/>
          <a:ext cx="0" cy="0"/>
          <a:chOff x="0" y="0"/>
          <a:chExt cx="0" cy="0"/>
        </a:xfrm>
      </p:grpSpPr>
      <p:grpSp>
        <p:nvGrpSpPr>
          <p:cNvPr id="2" name="Group 2"/>
          <p:cNvGrpSpPr/>
          <p:nvPr/>
        </p:nvGrpSpPr>
        <p:grpSpPr>
          <a:xfrm>
            <a:off x="0" y="19107"/>
            <a:ext cx="11806273" cy="10283476"/>
            <a:chOff x="0" y="0"/>
            <a:chExt cx="3348651" cy="749602"/>
          </a:xfrm>
        </p:grpSpPr>
        <p:sp>
          <p:nvSpPr>
            <p:cNvPr id="3" name="Freeform 3"/>
            <p:cNvSpPr/>
            <p:nvPr/>
          </p:nvSpPr>
          <p:spPr>
            <a:xfrm>
              <a:off x="0" y="0"/>
              <a:ext cx="3348651" cy="749602"/>
            </a:xfrm>
            <a:prstGeom prst="rect">
              <a:avLst/>
            </a:prstGeom>
            <a:solidFill>
              <a:srgbClr val="E5E4E2"/>
            </a:solidFill>
          </p:spPr>
        </p:sp>
        <p:sp>
          <p:nvSpPr>
            <p:cNvPr id="4" name="TextBox 4"/>
            <p:cNvSpPr txBox="1"/>
            <p:nvPr/>
          </p:nvSpPr>
          <p:spPr>
            <a:xfrm>
              <a:off x="0" y="-66675"/>
              <a:ext cx="3348651" cy="816277"/>
            </a:xfrm>
            <a:prstGeom prst="rect">
              <a:avLst/>
            </a:prstGeom>
          </p:spPr>
          <p:txBody>
            <a:bodyPr lIns="50800" tIns="50800" rIns="50800" bIns="50800" rtlCol="0" anchor="ctr"/>
            <a:lstStyle/>
            <a:p>
              <a:pPr algn="ctr">
                <a:lnSpc>
                  <a:spcPts val="3360"/>
                </a:lnSpc>
              </a:pPr>
              <a:endParaRPr/>
            </a:p>
          </p:txBody>
        </p:sp>
      </p:grpSp>
      <p:sp>
        <p:nvSpPr>
          <p:cNvPr id="6" name="Freeform 5">
            <a:extLst>
              <a:ext uri="{FF2B5EF4-FFF2-40B4-BE49-F238E27FC236}">
                <a16:creationId xmlns:a16="http://schemas.microsoft.com/office/drawing/2014/main" id="{1D47367B-6DD5-6901-4208-FAF8734983C2}"/>
              </a:ext>
            </a:extLst>
          </p:cNvPr>
          <p:cNvSpPr/>
          <p:nvPr/>
        </p:nvSpPr>
        <p:spPr>
          <a:xfrm rot="16200000">
            <a:off x="3620439" y="2108887"/>
            <a:ext cx="10268180" cy="6115343"/>
          </a:xfrm>
          <a:prstGeom prst="rtTriangle">
            <a:avLst/>
          </a:prstGeom>
          <a:solidFill>
            <a:srgbClr val="E24A32"/>
          </a:solidFill>
        </p:spPr>
      </p:sp>
      <p:sp>
        <p:nvSpPr>
          <p:cNvPr id="7" name="Rectangle 6">
            <a:extLst>
              <a:ext uri="{FF2B5EF4-FFF2-40B4-BE49-F238E27FC236}">
                <a16:creationId xmlns:a16="http://schemas.microsoft.com/office/drawing/2014/main" id="{06ACBD7B-40D1-FC7A-B469-728E6B785CF8}"/>
              </a:ext>
            </a:extLst>
          </p:cNvPr>
          <p:cNvSpPr/>
          <p:nvPr/>
        </p:nvSpPr>
        <p:spPr>
          <a:xfrm>
            <a:off x="1318914" y="1372943"/>
            <a:ext cx="14870259" cy="69392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red letters on a black background&#10;&#10;AI-generated content may be incorrect.">
            <a:extLst>
              <a:ext uri="{FF2B5EF4-FFF2-40B4-BE49-F238E27FC236}">
                <a16:creationId xmlns:a16="http://schemas.microsoft.com/office/drawing/2014/main" id="{3C0F5FA2-A953-07F1-A3C3-154B471618E4}"/>
              </a:ext>
            </a:extLst>
          </p:cNvPr>
          <p:cNvPicPr>
            <a:picLocks noChangeAspect="1"/>
          </p:cNvPicPr>
          <p:nvPr/>
        </p:nvPicPr>
        <p:blipFill>
          <a:blip r:embed="rId2"/>
          <a:stretch>
            <a:fillRect/>
          </a:stretch>
        </p:blipFill>
        <p:spPr>
          <a:xfrm>
            <a:off x="-210594" y="2444532"/>
            <a:ext cx="17487900" cy="54292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hand pointing at a graph&#10;&#10;AI-generated content may be incorrect.">
            <a:extLst>
              <a:ext uri="{FF2B5EF4-FFF2-40B4-BE49-F238E27FC236}">
                <a16:creationId xmlns:a16="http://schemas.microsoft.com/office/drawing/2014/main" id="{712E5D84-F112-BD05-26FF-696AF2CD0F20}"/>
              </a:ext>
            </a:extLst>
          </p:cNvPr>
          <p:cNvPicPr>
            <a:picLocks noChangeAspect="1"/>
          </p:cNvPicPr>
          <p:nvPr/>
        </p:nvPicPr>
        <p:blipFill>
          <a:blip r:embed="rId2"/>
          <a:srcRect l="47784" r="6570" b="1"/>
          <a:stretch>
            <a:fillRect/>
          </a:stretch>
        </p:blipFill>
        <p:spPr>
          <a:xfrm>
            <a:off x="9343822" y="10"/>
            <a:ext cx="8944178" cy="10286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5" name="Rectangle 34">
            <a:extLst>
              <a:ext uri="{FF2B5EF4-FFF2-40B4-BE49-F238E27FC236}">
                <a16:creationId xmlns:a16="http://schemas.microsoft.com/office/drawing/2014/main" id="{4EAA0F27-55AF-D8C0-3C54-C5A73918A9C3}"/>
              </a:ext>
            </a:extLst>
          </p:cNvPr>
          <p:cNvSpPr/>
          <p:nvPr/>
        </p:nvSpPr>
        <p:spPr>
          <a:xfrm>
            <a:off x="-25996" y="-18380"/>
            <a:ext cx="9813017" cy="10300608"/>
          </a:xfrm>
          <a:prstGeom prst="rect">
            <a:avLst/>
          </a:prstGeom>
          <a:solidFill>
            <a:srgbClr val="CC4637">
              <a:alpha val="97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53F12DA-CE37-B96D-052D-EA92CD1DCF18}"/>
              </a:ext>
            </a:extLst>
          </p:cNvPr>
          <p:cNvSpPr txBox="1"/>
          <p:nvPr/>
        </p:nvSpPr>
        <p:spPr>
          <a:xfrm>
            <a:off x="243830" y="444286"/>
            <a:ext cx="9286436" cy="69249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bg1"/>
                </a:solidFill>
                <a:latin typeface="Times New Roman"/>
                <a:ea typeface="Calibri"/>
                <a:cs typeface="Calibri"/>
              </a:rPr>
              <a:t>The</a:t>
            </a:r>
            <a:r>
              <a:rPr lang="en-US" sz="3200" b="1">
                <a:solidFill>
                  <a:schemeClr val="bg1"/>
                </a:solidFill>
                <a:latin typeface="Times New Roman"/>
                <a:ea typeface="+mn-lt"/>
                <a:cs typeface="+mn-lt"/>
              </a:rPr>
              <a:t> dataset was created by The Criteo AI Lab .</a:t>
            </a:r>
          </a:p>
          <a:p>
            <a:endParaRPr lang="en-US" sz="3200" b="1">
              <a:solidFill>
                <a:schemeClr val="bg1"/>
              </a:solidFill>
              <a:latin typeface="Times New Roman"/>
              <a:ea typeface="+mn-lt"/>
              <a:cs typeface="+mn-lt"/>
            </a:endParaRPr>
          </a:p>
          <a:p>
            <a:r>
              <a:rPr lang="en-US" sz="3200" b="1">
                <a:solidFill>
                  <a:schemeClr val="bg1"/>
                </a:solidFill>
                <a:latin typeface="Times New Roman"/>
                <a:ea typeface="+mn-lt"/>
                <a:cs typeface="+mn-lt"/>
              </a:rPr>
              <a:t>The dataset size : 13 million</a:t>
            </a:r>
          </a:p>
          <a:p>
            <a:endParaRPr lang="en-US" sz="3200" b="1">
              <a:solidFill>
                <a:schemeClr val="bg1"/>
              </a:solidFill>
              <a:latin typeface="Times New Roman"/>
              <a:ea typeface="+mn-lt"/>
              <a:cs typeface="+mn-lt"/>
            </a:endParaRPr>
          </a:p>
          <a:p>
            <a:r>
              <a:rPr lang="en-US" sz="3200" b="1">
                <a:solidFill>
                  <a:schemeClr val="bg1"/>
                </a:solidFill>
                <a:latin typeface="Times New Roman"/>
                <a:ea typeface="+mn-lt"/>
                <a:cs typeface="+mn-lt"/>
              </a:rPr>
              <a:t>Number of features: 12</a:t>
            </a:r>
          </a:p>
          <a:p>
            <a:endParaRPr lang="en-US" sz="3200" b="1">
              <a:solidFill>
                <a:schemeClr val="bg1"/>
              </a:solidFill>
              <a:latin typeface="Times New Roman"/>
              <a:ea typeface="+mn-lt"/>
              <a:cs typeface="+mn-lt"/>
            </a:endParaRPr>
          </a:p>
          <a:p>
            <a:r>
              <a:rPr lang="en-US" sz="3200" b="1">
                <a:solidFill>
                  <a:schemeClr val="bg1"/>
                </a:solidFill>
                <a:latin typeface="Times New Roman"/>
                <a:ea typeface="+mn-lt"/>
                <a:cs typeface="+mn-lt"/>
              </a:rPr>
              <a:t>Labels: </a:t>
            </a:r>
          </a:p>
          <a:p>
            <a:endParaRPr lang="en-US" sz="3200" b="1">
              <a:solidFill>
                <a:schemeClr val="bg1"/>
              </a:solidFill>
              <a:latin typeface="Times New Roman"/>
              <a:ea typeface="+mn-lt"/>
              <a:cs typeface="+mn-lt"/>
            </a:endParaRPr>
          </a:p>
          <a:p>
            <a:r>
              <a:rPr lang="en-US" sz="3200" b="1">
                <a:solidFill>
                  <a:schemeClr val="bg1"/>
                </a:solidFill>
                <a:latin typeface="Times New Roman"/>
                <a:ea typeface="+mn-lt"/>
                <a:cs typeface="+mn-lt"/>
              </a:rPr>
              <a:t>1. Treatment indicator (binary 0/1)</a:t>
            </a:r>
            <a:endParaRPr lang="en-US" sz="3200" b="1">
              <a:solidFill>
                <a:schemeClr val="bg1"/>
              </a:solidFill>
              <a:latin typeface="Times New Roman"/>
              <a:ea typeface="Calibri"/>
              <a:cs typeface="Calibri"/>
            </a:endParaRPr>
          </a:p>
          <a:p>
            <a:r>
              <a:rPr lang="en-US" sz="3200" b="1">
                <a:solidFill>
                  <a:schemeClr val="bg1"/>
                </a:solidFill>
                <a:latin typeface="Times New Roman"/>
                <a:ea typeface="+mn-lt"/>
                <a:cs typeface="+mn-lt"/>
              </a:rPr>
              <a:t>2. Conversions and visits (binary 0/1)</a:t>
            </a:r>
          </a:p>
          <a:p>
            <a:r>
              <a:rPr lang="en-US" sz="3200" b="1">
                <a:solidFill>
                  <a:schemeClr val="bg1"/>
                </a:solidFill>
                <a:latin typeface="Times New Roman"/>
                <a:ea typeface="+mn-lt"/>
                <a:cs typeface="+mn-lt"/>
              </a:rPr>
              <a:t> </a:t>
            </a:r>
          </a:p>
          <a:p>
            <a:r>
              <a:rPr lang="en-US" sz="3200" b="1">
                <a:solidFill>
                  <a:schemeClr val="bg1"/>
                </a:solidFill>
                <a:latin typeface="Times New Roman"/>
                <a:ea typeface="+mn-lt"/>
                <a:cs typeface="+mn-lt"/>
              </a:rPr>
              <a:t>The global treatment ratio is 84.6%. </a:t>
            </a:r>
          </a:p>
          <a:p>
            <a:r>
              <a:rPr lang="en-US" sz="3200" b="1">
                <a:solidFill>
                  <a:schemeClr val="bg1"/>
                </a:solidFill>
                <a:latin typeface="Times New Roman"/>
                <a:ea typeface="+mn-lt"/>
                <a:cs typeface="+mn-lt"/>
              </a:rPr>
              <a:t>(High Class imbalance)</a:t>
            </a:r>
            <a:endParaRPr lang="en-US" sz="3200" b="1">
              <a:solidFill>
                <a:schemeClr val="bg1"/>
              </a:solidFill>
              <a:latin typeface="Times New Roman"/>
              <a:ea typeface="Calibri"/>
              <a:cs typeface="Calibri"/>
            </a:endParaRPr>
          </a:p>
          <a:p>
            <a:endParaRPr lang="en-US" sz="2800" b="1">
              <a:solidFill>
                <a:srgbClr val="3C4043"/>
              </a:solidFill>
              <a:latin typeface="Batang"/>
              <a:ea typeface="Calibri"/>
              <a:cs typeface="Calibri"/>
            </a:endParaRPr>
          </a:p>
        </p:txBody>
      </p:sp>
      <p:sp>
        <p:nvSpPr>
          <p:cNvPr id="13" name="TextBox 12">
            <a:extLst>
              <a:ext uri="{FF2B5EF4-FFF2-40B4-BE49-F238E27FC236}">
                <a16:creationId xmlns:a16="http://schemas.microsoft.com/office/drawing/2014/main" id="{7B76A118-A87B-7A3B-9BFD-399069A863D1}"/>
              </a:ext>
            </a:extLst>
          </p:cNvPr>
          <p:cNvSpPr txBox="1"/>
          <p:nvPr/>
        </p:nvSpPr>
        <p:spPr>
          <a:xfrm>
            <a:off x="237866" y="7543778"/>
            <a:ext cx="7182469"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latin typeface="Times New Roman"/>
                <a:ea typeface="Calibri"/>
                <a:cs typeface="Calibri"/>
              </a:rPr>
              <a:t>Dataset Source: </a:t>
            </a:r>
            <a:endParaRPr lang="en-US" sz="2400" b="1">
              <a:solidFill>
                <a:schemeClr val="bg1"/>
              </a:solidFill>
              <a:latin typeface="Times New Roman"/>
              <a:ea typeface="Calibri"/>
              <a:cs typeface="Calibri"/>
            </a:endParaRPr>
          </a:p>
          <a:p>
            <a:br>
              <a:rPr lang="en-US" sz="2800">
                <a:solidFill>
                  <a:schemeClr val="bg1"/>
                </a:solidFill>
                <a:ea typeface="Calibri"/>
                <a:cs typeface="Calibri"/>
              </a:rPr>
            </a:br>
            <a:r>
              <a:rPr lang="en-US" sz="2800" u="sng">
                <a:solidFill>
                  <a:schemeClr val="bg1"/>
                </a:solidFill>
                <a:latin typeface="Times New Roman"/>
                <a:ea typeface="+mn-lt"/>
                <a:cs typeface="+mn-lt"/>
              </a:rPr>
              <a:t>https://www.kaggle.com/datasets/arashnic/uplift-modelingThe dataset is taken from </a:t>
            </a:r>
            <a:r>
              <a:rPr lang="en-US" sz="2800" u="sng" err="1">
                <a:solidFill>
                  <a:schemeClr val="bg1"/>
                </a:solidFill>
                <a:latin typeface="Times New Roman"/>
                <a:ea typeface="+mn-lt"/>
                <a:cs typeface="+mn-lt"/>
              </a:rPr>
              <a:t>kaggle</a:t>
            </a:r>
            <a:r>
              <a:rPr lang="en-US" sz="2800">
                <a:solidFill>
                  <a:schemeClr val="bg1"/>
                </a:solidFill>
                <a:ea typeface="+mn-lt"/>
                <a:cs typeface="+mn-lt"/>
              </a:rPr>
              <a:t> </a:t>
            </a:r>
            <a:br>
              <a:rPr lang="en-US" sz="2800">
                <a:solidFill>
                  <a:schemeClr val="bg1"/>
                </a:solidFill>
                <a:ea typeface="+mn-lt"/>
                <a:cs typeface="+mn-lt"/>
              </a:rPr>
            </a:br>
            <a:endParaRPr lang="en-US" sz="2400">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E4E2"/>
        </a:solidFill>
        <a:effectLst/>
      </p:bgPr>
    </p:bg>
    <p:spTree>
      <p:nvGrpSpPr>
        <p:cNvPr id="1" name=""/>
        <p:cNvGrpSpPr/>
        <p:nvPr/>
      </p:nvGrpSpPr>
      <p:grpSpPr>
        <a:xfrm>
          <a:off x="0" y="0"/>
          <a:ext cx="0" cy="0"/>
          <a:chOff x="0" y="0"/>
          <a:chExt cx="0" cy="0"/>
        </a:xfrm>
      </p:grpSpPr>
      <p:grpSp>
        <p:nvGrpSpPr>
          <p:cNvPr id="2" name="Group 2"/>
          <p:cNvGrpSpPr/>
          <p:nvPr/>
        </p:nvGrpSpPr>
        <p:grpSpPr>
          <a:xfrm>
            <a:off x="9140558" y="-498992"/>
            <a:ext cx="9148563" cy="10786000"/>
            <a:chOff x="0" y="-66675"/>
            <a:chExt cx="1167856" cy="1401663"/>
          </a:xfrm>
        </p:grpSpPr>
        <p:sp>
          <p:nvSpPr>
            <p:cNvPr id="3" name="Freeform 3"/>
            <p:cNvSpPr/>
            <p:nvPr/>
          </p:nvSpPr>
          <p:spPr>
            <a:xfrm>
              <a:off x="0" y="0"/>
              <a:ext cx="1167856" cy="1334988"/>
            </a:xfrm>
            <a:custGeom>
              <a:avLst/>
              <a:gdLst/>
              <a:ahLst/>
              <a:cxnLst/>
              <a:rect l="l" t="t" r="r" b="b"/>
              <a:pathLst>
                <a:path w="1167856" h="1334988">
                  <a:moveTo>
                    <a:pt x="0" y="0"/>
                  </a:moveTo>
                  <a:lnTo>
                    <a:pt x="1167856" y="0"/>
                  </a:lnTo>
                  <a:lnTo>
                    <a:pt x="1167856" y="1334988"/>
                  </a:lnTo>
                  <a:lnTo>
                    <a:pt x="0" y="1334988"/>
                  </a:lnTo>
                  <a:close/>
                </a:path>
              </a:pathLst>
            </a:custGeom>
            <a:solidFill>
              <a:srgbClr val="E24A32"/>
            </a:solidFill>
          </p:spPr>
        </p:sp>
        <p:sp>
          <p:nvSpPr>
            <p:cNvPr id="4" name="TextBox 4"/>
            <p:cNvSpPr txBox="1"/>
            <p:nvPr/>
          </p:nvSpPr>
          <p:spPr>
            <a:xfrm>
              <a:off x="0" y="-66675"/>
              <a:ext cx="1167856" cy="1401662"/>
            </a:xfrm>
            <a:prstGeom prst="rect">
              <a:avLst/>
            </a:prstGeom>
          </p:spPr>
          <p:txBody>
            <a:bodyPr lIns="50800" tIns="50800" rIns="50800" bIns="50800" rtlCol="0" anchor="ctr"/>
            <a:lstStyle/>
            <a:p>
              <a:pPr algn="ctr">
                <a:lnSpc>
                  <a:spcPts val="3360"/>
                </a:lnSpc>
              </a:pPr>
              <a:endParaRPr/>
            </a:p>
          </p:txBody>
        </p:sp>
      </p:grpSp>
      <p:sp>
        <p:nvSpPr>
          <p:cNvPr id="13" name="TextBox 13"/>
          <p:cNvSpPr txBox="1"/>
          <p:nvPr/>
        </p:nvSpPr>
        <p:spPr>
          <a:xfrm>
            <a:off x="11541047" y="7236450"/>
            <a:ext cx="5717973" cy="341119"/>
          </a:xfrm>
          <a:prstGeom prst="rect">
            <a:avLst/>
          </a:prstGeom>
        </p:spPr>
        <p:txBody>
          <a:bodyPr lIns="0" tIns="0" rIns="0" bIns="0" rtlCol="0" anchor="t">
            <a:spAutoFit/>
          </a:bodyPr>
          <a:lstStyle/>
          <a:p>
            <a:pPr algn="l">
              <a:lnSpc>
                <a:spcPts val="2800"/>
              </a:lnSpc>
            </a:pPr>
            <a:r>
              <a:rPr lang="en-US" sz="2000">
                <a:solidFill>
                  <a:srgbClr val="000000"/>
                </a:solidFill>
                <a:latin typeface="Poppins"/>
                <a:ea typeface="Poppins"/>
                <a:cs typeface="Poppins"/>
                <a:sym typeface="Poppins"/>
              </a:rPr>
              <a:t> </a:t>
            </a:r>
          </a:p>
        </p:txBody>
      </p:sp>
      <p:sp>
        <p:nvSpPr>
          <p:cNvPr id="16" name="TextBox 15">
            <a:extLst>
              <a:ext uri="{FF2B5EF4-FFF2-40B4-BE49-F238E27FC236}">
                <a16:creationId xmlns:a16="http://schemas.microsoft.com/office/drawing/2014/main" id="{699B40AD-F82A-A2CB-3347-94B62E888349}"/>
              </a:ext>
            </a:extLst>
          </p:cNvPr>
          <p:cNvSpPr txBox="1"/>
          <p:nvPr/>
        </p:nvSpPr>
        <p:spPr>
          <a:xfrm>
            <a:off x="136128" y="314348"/>
            <a:ext cx="8626287"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Georgia"/>
                <a:cs typeface="Arial"/>
              </a:rPr>
              <a:t>FEATURES:​</a:t>
            </a:r>
            <a:endParaRPr lang="en-US" sz="2400" b="1" u="sng">
              <a:latin typeface="Georgia"/>
              <a:ea typeface="Calibri"/>
              <a:cs typeface="Calibri"/>
            </a:endParaRPr>
          </a:p>
          <a:p>
            <a:pPr marL="457200" indent="-457200">
              <a:buFont typeface="Arial"/>
              <a:buChar char="•"/>
            </a:pPr>
            <a:endParaRPr lang="en-US" sz="2400">
              <a:latin typeface="Georgia"/>
              <a:cs typeface="Arial"/>
            </a:endParaRPr>
          </a:p>
          <a:p>
            <a:pPr marL="457200" indent="-457200">
              <a:buFont typeface="Arial"/>
              <a:buChar char="•"/>
            </a:pPr>
            <a:r>
              <a:rPr lang="en-US" sz="2400">
                <a:latin typeface="Georgia"/>
                <a:cs typeface="Arial"/>
              </a:rPr>
              <a:t>f0, f1, f2, f3, f4, f5, f6, f7, f8, f9, f10, f11</a:t>
            </a:r>
          </a:p>
          <a:p>
            <a:endParaRPr lang="en-US" sz="2400">
              <a:solidFill>
                <a:srgbClr val="000000"/>
              </a:solidFill>
              <a:latin typeface="Georgia"/>
              <a:ea typeface="+mn-lt"/>
              <a:cs typeface="Arial"/>
            </a:endParaRPr>
          </a:p>
          <a:p>
            <a:pPr marL="457200" indent="-457200">
              <a:buFont typeface="Arial"/>
              <a:buChar char="•"/>
            </a:pPr>
            <a:r>
              <a:rPr lang="en-US" sz="2800">
                <a:latin typeface="Times New Roman"/>
                <a:ea typeface="+mn-lt"/>
                <a:cs typeface="+mn-lt"/>
              </a:rPr>
              <a:t>In real data, the features correspond to such things as customer purchase history, demographics etc...</a:t>
            </a:r>
            <a:endParaRPr lang="en-US" sz="2800">
              <a:latin typeface="Times New Roman"/>
              <a:ea typeface="Calibri"/>
              <a:cs typeface="Calibri"/>
            </a:endParaRPr>
          </a:p>
          <a:p>
            <a:pPr marL="457200" indent="-457200">
              <a:buFont typeface="Arial"/>
              <a:buChar char="•"/>
            </a:pPr>
            <a:endParaRPr lang="en-US" sz="2400">
              <a:solidFill>
                <a:srgbClr val="000000"/>
              </a:solidFill>
              <a:latin typeface="Georgia"/>
              <a:ea typeface="Calibri"/>
              <a:cs typeface="Arial"/>
            </a:endParaRPr>
          </a:p>
          <a:p>
            <a:pPr marL="457200" indent="-457200">
              <a:buFont typeface="Arial"/>
              <a:buChar char="•"/>
            </a:pPr>
            <a:r>
              <a:rPr lang="en-US" sz="2400">
                <a:solidFill>
                  <a:srgbClr val="C93120"/>
                </a:solidFill>
                <a:latin typeface="Georgia"/>
                <a:ea typeface="Calibri"/>
                <a:cs typeface="Arial"/>
              </a:rPr>
              <a:t>FEATURE VALUES</a:t>
            </a:r>
            <a:r>
              <a:rPr lang="en-US" sz="2400">
                <a:latin typeface="Georgia"/>
                <a:ea typeface="Calibri"/>
                <a:cs typeface="Arial"/>
              </a:rPr>
              <a:t> : DENSE FLOAT</a:t>
            </a:r>
          </a:p>
          <a:p>
            <a:endParaRPr lang="en-US" sz="2400">
              <a:latin typeface="Georgia"/>
              <a:ea typeface="Calibri"/>
              <a:cs typeface="Arial"/>
            </a:endParaRPr>
          </a:p>
          <a:p>
            <a:r>
              <a:rPr lang="en-US" sz="2400" b="1" u="sng">
                <a:latin typeface="Georgia"/>
                <a:ea typeface="Calibri"/>
                <a:cs typeface="Arial"/>
              </a:rPr>
              <a:t>LABELS</a:t>
            </a:r>
          </a:p>
          <a:p>
            <a:endParaRPr lang="en-US" sz="2400">
              <a:solidFill>
                <a:srgbClr val="000000"/>
              </a:solidFill>
              <a:latin typeface="Georgia"/>
              <a:ea typeface="Calibri"/>
              <a:cs typeface="Arial"/>
            </a:endParaRPr>
          </a:p>
          <a:p>
            <a:pPr marL="457200" indent="-457200">
              <a:buFont typeface="Arial"/>
              <a:buChar char="•"/>
            </a:pPr>
            <a:r>
              <a:rPr lang="en-US" sz="2400">
                <a:solidFill>
                  <a:srgbClr val="C93120"/>
                </a:solidFill>
                <a:latin typeface="Georgia"/>
                <a:cs typeface="Arial"/>
              </a:rPr>
              <a:t>TREATMENT </a:t>
            </a:r>
            <a:r>
              <a:rPr lang="en-US" sz="2400">
                <a:latin typeface="Georgia"/>
                <a:cs typeface="Arial"/>
              </a:rPr>
              <a:t>: TREATMENT GROUP (1 = TREATED, 0 = CONTROL)​</a:t>
            </a:r>
          </a:p>
          <a:p>
            <a:pPr marL="457200" indent="-457200">
              <a:buFont typeface="Arial"/>
              <a:buChar char="•"/>
            </a:pPr>
            <a:endParaRPr lang="en-US" sz="2400">
              <a:latin typeface="Georgia"/>
              <a:cs typeface="Arial"/>
            </a:endParaRPr>
          </a:p>
          <a:p>
            <a:pPr marL="457200" indent="-457200">
              <a:buFont typeface="Arial"/>
              <a:buChar char="•"/>
            </a:pPr>
            <a:r>
              <a:rPr lang="en-US" sz="2400">
                <a:solidFill>
                  <a:srgbClr val="C93120"/>
                </a:solidFill>
                <a:latin typeface="Georgia"/>
                <a:cs typeface="Arial"/>
              </a:rPr>
              <a:t>CONVERSION</a:t>
            </a:r>
            <a:r>
              <a:rPr lang="en-US" sz="2400">
                <a:latin typeface="Georgia"/>
                <a:cs typeface="Arial"/>
              </a:rPr>
              <a:t> : WHETHER A CONVERSION</a:t>
            </a:r>
          </a:p>
          <a:p>
            <a:pPr marL="457200" indent="-457200">
              <a:buFont typeface="Arial"/>
              <a:buChar char="•"/>
            </a:pPr>
            <a:endParaRPr lang="en-US" sz="2400">
              <a:latin typeface="Georgia"/>
              <a:cs typeface="Arial"/>
            </a:endParaRPr>
          </a:p>
          <a:p>
            <a:r>
              <a:rPr lang="en-US" sz="2400">
                <a:latin typeface="Georgia"/>
                <a:cs typeface="Arial"/>
              </a:rPr>
              <a:t>  OCCURRED FOR THIS USER (BINARY LABEL)</a:t>
            </a:r>
          </a:p>
          <a:p>
            <a:pPr marL="457200" indent="-457200">
              <a:buFont typeface="Arial"/>
              <a:buChar char="•"/>
            </a:pPr>
            <a:endParaRPr lang="en-US" sz="1600">
              <a:ea typeface="Calibri"/>
              <a:cs typeface="Calibri"/>
            </a:endParaRPr>
          </a:p>
          <a:p>
            <a:pPr marL="457200" indent="-457200">
              <a:buFont typeface="Arial"/>
              <a:buChar char="•"/>
            </a:pPr>
            <a:r>
              <a:rPr lang="en-US" sz="2400">
                <a:solidFill>
                  <a:srgbClr val="C93120"/>
                </a:solidFill>
                <a:latin typeface="Georgia"/>
                <a:cs typeface="Arial"/>
              </a:rPr>
              <a:t>VISIT</a:t>
            </a:r>
            <a:r>
              <a:rPr lang="en-US" sz="2400">
                <a:latin typeface="Georgia"/>
                <a:cs typeface="Arial"/>
              </a:rPr>
              <a:t>: WHETHER A VISIT OCCURRED FOR THIS USER(BINARY LABEL)</a:t>
            </a:r>
            <a:endParaRPr lang="en-US" sz="2400">
              <a:latin typeface="Georgia"/>
              <a:ea typeface="Calibri"/>
              <a:cs typeface="Arial"/>
            </a:endParaRPr>
          </a:p>
          <a:p>
            <a:endParaRPr lang="en-US" sz="2400" b="1">
              <a:latin typeface="Georgia"/>
              <a:cs typeface="Arial"/>
            </a:endParaRPr>
          </a:p>
        </p:txBody>
      </p:sp>
      <p:sp>
        <p:nvSpPr>
          <p:cNvPr id="17" name="TextBox 16">
            <a:extLst>
              <a:ext uri="{FF2B5EF4-FFF2-40B4-BE49-F238E27FC236}">
                <a16:creationId xmlns:a16="http://schemas.microsoft.com/office/drawing/2014/main" id="{AA05762F-EB8D-8B89-DCDC-B268ED0408FC}"/>
              </a:ext>
            </a:extLst>
          </p:cNvPr>
          <p:cNvSpPr txBox="1"/>
          <p:nvPr/>
        </p:nvSpPr>
        <p:spPr>
          <a:xfrm>
            <a:off x="133861" y="7891760"/>
            <a:ext cx="887818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dirty="0">
                <a:latin typeface="Times New Roman"/>
                <a:ea typeface="+mn-lt"/>
                <a:cs typeface="+mn-lt"/>
              </a:rPr>
              <a:t>Note </a:t>
            </a:r>
            <a:r>
              <a:rPr lang="en-US" sz="2800" dirty="0">
                <a:solidFill>
                  <a:srgbClr val="C93120"/>
                </a:solidFill>
                <a:latin typeface="Times New Roman"/>
                <a:ea typeface="+mn-lt"/>
                <a:cs typeface="+mn-lt"/>
              </a:rPr>
              <a:t>: </a:t>
            </a:r>
          </a:p>
          <a:p>
            <a:r>
              <a:rPr lang="en-US" sz="2400" dirty="0">
                <a:solidFill>
                  <a:srgbClr val="C93120"/>
                </a:solidFill>
                <a:latin typeface="+mj-lt"/>
                <a:ea typeface="+mn-lt"/>
                <a:cs typeface="+mn-lt"/>
              </a:rPr>
              <a:t>Feature names have been anonymized and their values randomly projected so as to keep predictive power while making it practically impossible to recover the original features or user context.(due to business privacy concerns)</a:t>
            </a:r>
            <a:endParaRPr lang="en-US" sz="2400" dirty="0">
              <a:solidFill>
                <a:srgbClr val="C93120"/>
              </a:solidFill>
              <a:latin typeface="+mj-lt"/>
              <a:ea typeface="Calibri"/>
              <a:cs typeface="Calibri"/>
            </a:endParaRPr>
          </a:p>
        </p:txBody>
      </p:sp>
      <p:pic>
        <p:nvPicPr>
          <p:cNvPr id="18" name="Picture 17" descr="A row of squares with different colored squares&#10;&#10;AI-generated content may be incorrect.">
            <a:extLst>
              <a:ext uri="{FF2B5EF4-FFF2-40B4-BE49-F238E27FC236}">
                <a16:creationId xmlns:a16="http://schemas.microsoft.com/office/drawing/2014/main" id="{BE06F40D-4A63-8824-DC60-0F4F6E7C1373}"/>
              </a:ext>
            </a:extLst>
          </p:cNvPr>
          <p:cNvPicPr>
            <a:picLocks noChangeAspect="1"/>
          </p:cNvPicPr>
          <p:nvPr/>
        </p:nvPicPr>
        <p:blipFill>
          <a:blip r:embed="rId2">
            <a:extLst>
              <a:ext uri="{BEBA8EAE-BF5A-486C-A8C5-ECC9F3942E4B}">
                <a14:imgProps xmlns:a14="http://schemas.microsoft.com/office/drawing/2010/main">
                  <a14:imgLayer r:embed="rId3">
                    <a14:imgEffect>
                      <a14:saturation sat="73000"/>
                    </a14:imgEffect>
                    <a14:imgEffect>
                      <a14:brightnessContrast contrast="13000"/>
                    </a14:imgEffect>
                  </a14:imgLayer>
                </a14:imgProps>
              </a:ext>
            </a:extLst>
          </a:blip>
          <a:stretch>
            <a:fillRect/>
          </a:stretch>
        </p:blipFill>
        <p:spPr>
          <a:xfrm>
            <a:off x="9619267" y="311519"/>
            <a:ext cx="8169057" cy="95539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E4E2"/>
        </a:solidFill>
        <a:effectLst/>
      </p:bgPr>
    </p:bg>
    <p:spTree>
      <p:nvGrpSpPr>
        <p:cNvPr id="1" name=""/>
        <p:cNvGrpSpPr/>
        <p:nvPr/>
      </p:nvGrpSpPr>
      <p:grpSpPr>
        <a:xfrm>
          <a:off x="0" y="0"/>
          <a:ext cx="0" cy="0"/>
          <a:chOff x="0" y="0"/>
          <a:chExt cx="0" cy="0"/>
        </a:xfrm>
      </p:grpSpPr>
      <p:sp>
        <p:nvSpPr>
          <p:cNvPr id="28" name="TextBox 28"/>
          <p:cNvSpPr txBox="1"/>
          <p:nvPr/>
        </p:nvSpPr>
        <p:spPr>
          <a:xfrm>
            <a:off x="433282" y="3569782"/>
            <a:ext cx="9031354" cy="411138"/>
          </a:xfrm>
          <a:prstGeom prst="rect">
            <a:avLst/>
          </a:prstGeom>
        </p:spPr>
        <p:txBody>
          <a:bodyPr wrap="square" lIns="0" tIns="0" rIns="0" bIns="0" rtlCol="0" anchor="t">
            <a:spAutoFit/>
          </a:bodyPr>
          <a:lstStyle/>
          <a:p>
            <a:pPr>
              <a:lnSpc>
                <a:spcPts val="3360"/>
              </a:lnSpc>
              <a:spcBef>
                <a:spcPct val="0"/>
              </a:spcBef>
            </a:pPr>
            <a:r>
              <a:rPr lang="en-US" sz="2800">
                <a:solidFill>
                  <a:schemeClr val="bg1"/>
                </a:solidFill>
                <a:latin typeface="Times New Roman"/>
                <a:ea typeface="+mn-lt"/>
                <a:cs typeface="+mn-lt"/>
                <a:sym typeface="Poppins Bold"/>
              </a:rPr>
              <a:t> . </a:t>
            </a:r>
            <a:endParaRPr lang="en-US" sz="2800">
              <a:solidFill>
                <a:schemeClr val="bg1"/>
              </a:solidFill>
              <a:latin typeface="Times New Roman"/>
              <a:ea typeface="Calibri"/>
              <a:cs typeface="Calibri"/>
            </a:endParaRPr>
          </a:p>
        </p:txBody>
      </p:sp>
      <p:sp>
        <p:nvSpPr>
          <p:cNvPr id="29" name="TextBox 28">
            <a:extLst>
              <a:ext uri="{FF2B5EF4-FFF2-40B4-BE49-F238E27FC236}">
                <a16:creationId xmlns:a16="http://schemas.microsoft.com/office/drawing/2014/main" id="{008BB3D6-F954-CA32-4EDC-D42E0EB0B5F5}"/>
              </a:ext>
            </a:extLst>
          </p:cNvPr>
          <p:cNvSpPr txBox="1"/>
          <p:nvPr/>
        </p:nvSpPr>
        <p:spPr>
          <a:xfrm>
            <a:off x="9776564" y="745142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Bookman Old Style"/>
              </a:rPr>
              <a:t>​</a:t>
            </a:r>
            <a:endParaRPr lang="en-US"/>
          </a:p>
        </p:txBody>
      </p:sp>
      <p:pic>
        <p:nvPicPr>
          <p:cNvPr id="2" name="Picture 1" descr="A white background with squares and lines">
            <a:extLst>
              <a:ext uri="{FF2B5EF4-FFF2-40B4-BE49-F238E27FC236}">
                <a16:creationId xmlns:a16="http://schemas.microsoft.com/office/drawing/2014/main" id="{F40579EC-FE00-33E7-BF29-36A8537D771C}"/>
              </a:ext>
            </a:extLst>
          </p:cNvPr>
          <p:cNvPicPr>
            <a:picLocks noChangeAspect="1"/>
          </p:cNvPicPr>
          <p:nvPr/>
        </p:nvPicPr>
        <p:blipFill>
          <a:blip r:embed="rId2"/>
          <a:stretch>
            <a:fillRect/>
          </a:stretch>
        </p:blipFill>
        <p:spPr>
          <a:xfrm>
            <a:off x="-1906" y="0"/>
            <a:ext cx="18307469" cy="10287000"/>
          </a:xfrm>
          <a:prstGeom prst="rect">
            <a:avLst/>
          </a:prstGeom>
        </p:spPr>
      </p:pic>
      <p:sp>
        <p:nvSpPr>
          <p:cNvPr id="34" name="Rectangle 33">
            <a:extLst>
              <a:ext uri="{FF2B5EF4-FFF2-40B4-BE49-F238E27FC236}">
                <a16:creationId xmlns:a16="http://schemas.microsoft.com/office/drawing/2014/main" id="{9FF8724C-521E-6790-E84E-F6DE8AF98704}"/>
              </a:ext>
            </a:extLst>
          </p:cNvPr>
          <p:cNvSpPr/>
          <p:nvPr/>
        </p:nvSpPr>
        <p:spPr>
          <a:xfrm>
            <a:off x="1658303" y="327204"/>
            <a:ext cx="14620112" cy="117607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200" b="1">
              <a:ea typeface="Calibri"/>
              <a:cs typeface="Calibri"/>
            </a:endParaRPr>
          </a:p>
        </p:txBody>
      </p:sp>
      <p:pic>
        <p:nvPicPr>
          <p:cNvPr id="3" name="Picture 2">
            <a:extLst>
              <a:ext uri="{FF2B5EF4-FFF2-40B4-BE49-F238E27FC236}">
                <a16:creationId xmlns:a16="http://schemas.microsoft.com/office/drawing/2014/main" id="{A421F796-0F8B-A51A-80D5-CBF8B16AFE3D}"/>
              </a:ext>
            </a:extLst>
          </p:cNvPr>
          <p:cNvPicPr>
            <a:picLocks noChangeAspect="1"/>
          </p:cNvPicPr>
          <p:nvPr/>
        </p:nvPicPr>
        <p:blipFill>
          <a:blip r:embed="rId3"/>
          <a:stretch>
            <a:fillRect/>
          </a:stretch>
        </p:blipFill>
        <p:spPr>
          <a:xfrm>
            <a:off x="6547785" y="1472720"/>
            <a:ext cx="4754018" cy="3630722"/>
          </a:xfrm>
          <a:prstGeom prst="rect">
            <a:avLst/>
          </a:prstGeom>
        </p:spPr>
      </p:pic>
      <p:grpSp>
        <p:nvGrpSpPr>
          <p:cNvPr id="7" name="Group 2">
            <a:extLst>
              <a:ext uri="{FF2B5EF4-FFF2-40B4-BE49-F238E27FC236}">
                <a16:creationId xmlns:a16="http://schemas.microsoft.com/office/drawing/2014/main" id="{FA6E9EDE-DC49-DB95-CF8D-A5C85034752D}"/>
              </a:ext>
            </a:extLst>
          </p:cNvPr>
          <p:cNvGrpSpPr/>
          <p:nvPr/>
        </p:nvGrpSpPr>
        <p:grpSpPr>
          <a:xfrm>
            <a:off x="1659699" y="331021"/>
            <a:ext cx="14608479" cy="1140787"/>
            <a:chOff x="0" y="-57150"/>
            <a:chExt cx="2408296" cy="2766483"/>
          </a:xfrm>
        </p:grpSpPr>
        <p:sp>
          <p:nvSpPr>
            <p:cNvPr id="5" name="Freeform 3">
              <a:extLst>
                <a:ext uri="{FF2B5EF4-FFF2-40B4-BE49-F238E27FC236}">
                  <a16:creationId xmlns:a16="http://schemas.microsoft.com/office/drawing/2014/main" id="{BBBCA035-77C9-EBC5-0DA5-65D6829AFD20}"/>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24A32"/>
            </a:solidFill>
            <a:ln>
              <a:solidFill>
                <a:schemeClr val="tx1">
                  <a:lumMod val="95000"/>
                  <a:lumOff val="5000"/>
                </a:schemeClr>
              </a:solidFill>
            </a:ln>
          </p:spPr>
        </p:sp>
        <p:sp>
          <p:nvSpPr>
            <p:cNvPr id="6" name="TextBox 4">
              <a:extLst>
                <a:ext uri="{FF2B5EF4-FFF2-40B4-BE49-F238E27FC236}">
                  <a16:creationId xmlns:a16="http://schemas.microsoft.com/office/drawing/2014/main" id="{D033408E-6895-FA31-1A37-D2B9DAC7206E}"/>
                </a:ext>
              </a:extLst>
            </p:cNvPr>
            <p:cNvSpPr txBox="1"/>
            <p:nvPr/>
          </p:nvSpPr>
          <p:spPr>
            <a:xfrm>
              <a:off x="0" y="-57150"/>
              <a:ext cx="2408296" cy="2766483"/>
            </a:xfrm>
            <a:prstGeom prst="rect">
              <a:avLst/>
            </a:prstGeom>
          </p:spPr>
          <p:txBody>
            <a:bodyPr lIns="50800" tIns="50800" rIns="50800" bIns="50800" rtlCol="0" anchor="ctr"/>
            <a:lstStyle/>
            <a:p>
              <a:pPr algn="ctr">
                <a:lnSpc>
                  <a:spcPts val="2799"/>
                </a:lnSpc>
              </a:pPr>
              <a:endParaRPr/>
            </a:p>
          </p:txBody>
        </p:sp>
      </p:grpSp>
      <p:sp>
        <p:nvSpPr>
          <p:cNvPr id="8" name="TextBox 7">
            <a:extLst>
              <a:ext uri="{FF2B5EF4-FFF2-40B4-BE49-F238E27FC236}">
                <a16:creationId xmlns:a16="http://schemas.microsoft.com/office/drawing/2014/main" id="{A27A214C-F072-6928-A885-BD2ECBDA36D0}"/>
              </a:ext>
            </a:extLst>
          </p:cNvPr>
          <p:cNvSpPr txBox="1"/>
          <p:nvPr/>
        </p:nvSpPr>
        <p:spPr>
          <a:xfrm>
            <a:off x="5768235" y="530791"/>
            <a:ext cx="673587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rgbClr val="FFFFFF"/>
                </a:solidFill>
              </a:rPr>
              <a:t>REAL WORLD PROBLEM</a:t>
            </a:r>
            <a:endParaRPr lang="en-US" sz="4400"/>
          </a:p>
        </p:txBody>
      </p:sp>
      <p:grpSp>
        <p:nvGrpSpPr>
          <p:cNvPr id="9" name="Group 2">
            <a:extLst>
              <a:ext uri="{FF2B5EF4-FFF2-40B4-BE49-F238E27FC236}">
                <a16:creationId xmlns:a16="http://schemas.microsoft.com/office/drawing/2014/main" id="{6A36BB80-88FA-A909-834B-FA1B62B6F6AB}"/>
              </a:ext>
            </a:extLst>
          </p:cNvPr>
          <p:cNvGrpSpPr/>
          <p:nvPr/>
        </p:nvGrpSpPr>
        <p:grpSpPr>
          <a:xfrm>
            <a:off x="10803698" y="3775677"/>
            <a:ext cx="6701427" cy="6511321"/>
            <a:chOff x="0" y="-57150"/>
            <a:chExt cx="2408296" cy="2766483"/>
          </a:xfrm>
        </p:grpSpPr>
        <p:sp>
          <p:nvSpPr>
            <p:cNvPr id="10" name="Freeform 3">
              <a:extLst>
                <a:ext uri="{FF2B5EF4-FFF2-40B4-BE49-F238E27FC236}">
                  <a16:creationId xmlns:a16="http://schemas.microsoft.com/office/drawing/2014/main" id="{922EABE1-348E-D676-02CF-DC3000B50A3E}"/>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24A32"/>
            </a:solidFill>
            <a:ln>
              <a:solidFill>
                <a:schemeClr val="tx1">
                  <a:lumMod val="95000"/>
                  <a:lumOff val="5000"/>
                </a:schemeClr>
              </a:solidFill>
            </a:ln>
          </p:spPr>
        </p:sp>
        <p:sp>
          <p:nvSpPr>
            <p:cNvPr id="11" name="TextBox 4">
              <a:extLst>
                <a:ext uri="{FF2B5EF4-FFF2-40B4-BE49-F238E27FC236}">
                  <a16:creationId xmlns:a16="http://schemas.microsoft.com/office/drawing/2014/main" id="{68BB2838-B1E4-A3EE-2853-3E96DE99E441}"/>
                </a:ext>
              </a:extLst>
            </p:cNvPr>
            <p:cNvSpPr txBox="1"/>
            <p:nvPr/>
          </p:nvSpPr>
          <p:spPr>
            <a:xfrm>
              <a:off x="0" y="-57150"/>
              <a:ext cx="2408296" cy="2766483"/>
            </a:xfrm>
            <a:prstGeom prst="rect">
              <a:avLst/>
            </a:prstGeom>
          </p:spPr>
          <p:txBody>
            <a:bodyPr lIns="50800" tIns="50800" rIns="50800" bIns="50800" rtlCol="0" anchor="ctr"/>
            <a:lstStyle/>
            <a:p>
              <a:pPr algn="ctr">
                <a:lnSpc>
                  <a:spcPts val="2799"/>
                </a:lnSpc>
              </a:pPr>
              <a:endParaRPr/>
            </a:p>
          </p:txBody>
        </p:sp>
      </p:grpSp>
      <p:sp>
        <p:nvSpPr>
          <p:cNvPr id="13" name="TextBox 12">
            <a:extLst>
              <a:ext uri="{FF2B5EF4-FFF2-40B4-BE49-F238E27FC236}">
                <a16:creationId xmlns:a16="http://schemas.microsoft.com/office/drawing/2014/main" id="{C27535F1-CD66-F9E6-186C-2F02BB648D42}"/>
              </a:ext>
            </a:extLst>
          </p:cNvPr>
          <p:cNvSpPr txBox="1"/>
          <p:nvPr/>
        </p:nvSpPr>
        <p:spPr>
          <a:xfrm>
            <a:off x="11326660" y="4163338"/>
            <a:ext cx="5655503"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FFFFFF"/>
                </a:solidFill>
                <a:cs typeface="Segoe UI"/>
              </a:rPr>
              <a:t>Approach 2:</a:t>
            </a:r>
            <a:r>
              <a:rPr lang="en-US" sz="2800">
                <a:cs typeface="Segoe UI"/>
              </a:rPr>
              <a:t>​</a:t>
            </a:r>
            <a:endParaRPr lang="en-US" sz="2800">
              <a:ea typeface="Calibri"/>
              <a:cs typeface="Segoe UI"/>
            </a:endParaRPr>
          </a:p>
          <a:p>
            <a:pPr algn="ctr"/>
            <a:r>
              <a:rPr lang="en-US" sz="2800">
                <a:cs typeface="Segoe UI"/>
              </a:rPr>
              <a:t>​</a:t>
            </a:r>
            <a:endParaRPr lang="en-US" sz="2800">
              <a:ea typeface="Calibri"/>
              <a:cs typeface="Segoe UI"/>
            </a:endParaRPr>
          </a:p>
          <a:p>
            <a:pPr algn="ctr"/>
            <a:r>
              <a:rPr lang="en-US" sz="2800" b="1">
                <a:solidFill>
                  <a:srgbClr val="FFFFFF"/>
                </a:solidFill>
                <a:cs typeface="Segoe UI"/>
              </a:rPr>
              <a:t>Goal:</a:t>
            </a:r>
            <a:r>
              <a:rPr lang="en-US" sz="2800">
                <a:solidFill>
                  <a:srgbClr val="FFFFFF"/>
                </a:solidFill>
                <a:cs typeface="Segoe UI"/>
              </a:rPr>
              <a:t> Target people most likely to respond</a:t>
            </a:r>
            <a:r>
              <a:rPr lang="en-US" sz="2800">
                <a:cs typeface="Segoe UI"/>
              </a:rPr>
              <a:t>​</a:t>
            </a:r>
            <a:endParaRPr lang="en-US" sz="2800">
              <a:ea typeface="Calibri"/>
              <a:cs typeface="Segoe UI"/>
            </a:endParaRPr>
          </a:p>
          <a:p>
            <a:pPr algn="ctr"/>
            <a:r>
              <a:rPr lang="en-US" sz="2800">
                <a:cs typeface="Segoe UI"/>
              </a:rPr>
              <a:t>​</a:t>
            </a:r>
            <a:endParaRPr lang="en-US" sz="2800">
              <a:ea typeface="Calibri"/>
              <a:cs typeface="Segoe UI"/>
            </a:endParaRPr>
          </a:p>
          <a:p>
            <a:pPr algn="ctr"/>
            <a:r>
              <a:rPr lang="en-US" sz="2800" b="1">
                <a:solidFill>
                  <a:srgbClr val="FFFFFF"/>
                </a:solidFill>
                <a:cs typeface="Segoe UI"/>
              </a:rPr>
              <a:t>Action:</a:t>
            </a:r>
            <a:r>
              <a:rPr lang="en-US" sz="2800">
                <a:solidFill>
                  <a:srgbClr val="FFFFFF"/>
                </a:solidFill>
                <a:cs typeface="Segoe UI"/>
              </a:rPr>
              <a:t> Use a predictive model to identify the </a:t>
            </a:r>
            <a:r>
              <a:rPr lang="en-US" sz="2800" b="1">
                <a:solidFill>
                  <a:srgbClr val="FFFFFF"/>
                </a:solidFill>
                <a:cs typeface="Segoe UI"/>
              </a:rPr>
              <a:t>top k  </a:t>
            </a:r>
            <a:r>
              <a:rPr lang="en-US" sz="2800">
                <a:solidFill>
                  <a:srgbClr val="FFFFFF"/>
                </a:solidFill>
                <a:cs typeface="Segoe UI"/>
              </a:rPr>
              <a:t>most likely to purchase, then send promotions to only them.</a:t>
            </a:r>
            <a:r>
              <a:rPr lang="en-US" sz="2800">
                <a:cs typeface="Segoe UI"/>
              </a:rPr>
              <a:t>​</a:t>
            </a:r>
            <a:endParaRPr lang="en-US" sz="2800">
              <a:ea typeface="Calibri"/>
              <a:cs typeface="Segoe UI"/>
            </a:endParaRPr>
          </a:p>
          <a:p>
            <a:pPr algn="ctr"/>
            <a:r>
              <a:rPr lang="en-US" sz="2800">
                <a:cs typeface="Segoe UI"/>
              </a:rPr>
              <a:t>​</a:t>
            </a:r>
            <a:endParaRPr lang="en-US" sz="2800">
              <a:ea typeface="Calibri"/>
              <a:cs typeface="Segoe UI"/>
            </a:endParaRPr>
          </a:p>
          <a:p>
            <a:pPr algn="ctr"/>
            <a:r>
              <a:rPr lang="en-US" sz="2800">
                <a:solidFill>
                  <a:srgbClr val="FFFFFF"/>
                </a:solidFill>
                <a:cs typeface="Segoe UI"/>
              </a:rPr>
              <a:t> </a:t>
            </a:r>
            <a:r>
              <a:rPr lang="en-US" sz="2800" b="1">
                <a:solidFill>
                  <a:srgbClr val="FFFFFF"/>
                </a:solidFill>
                <a:cs typeface="Segoe UI"/>
              </a:rPr>
              <a:t>Problem:</a:t>
            </a:r>
            <a:r>
              <a:rPr lang="en-US" sz="2800">
                <a:solidFill>
                  <a:srgbClr val="FFFFFF"/>
                </a:solidFill>
                <a:cs typeface="Segoe UI"/>
              </a:rPr>
              <a:t> </a:t>
            </a:r>
            <a:r>
              <a:rPr lang="en-US" sz="2800" b="1">
                <a:solidFill>
                  <a:srgbClr val="FFFFFF"/>
                </a:solidFill>
                <a:cs typeface="Segoe UI"/>
              </a:rPr>
              <a:t>Wasteful and Deceptive</a:t>
            </a:r>
            <a:r>
              <a:rPr lang="en-US" sz="2800">
                <a:solidFill>
                  <a:srgbClr val="FFFFFF"/>
                </a:solidFill>
                <a:cs typeface="Segoe UI"/>
              </a:rPr>
              <a:t>.</a:t>
            </a:r>
            <a:r>
              <a:rPr lang="en-US" sz="2800">
                <a:cs typeface="Segoe UI"/>
              </a:rPr>
              <a:t>​</a:t>
            </a:r>
            <a:endParaRPr lang="en-US" sz="2800">
              <a:ea typeface="Calibri"/>
              <a:cs typeface="Segoe UI"/>
            </a:endParaRPr>
          </a:p>
          <a:p>
            <a:pPr algn="ctr"/>
            <a:r>
              <a:rPr lang="en-US" sz="2800">
                <a:cs typeface="Segoe UI"/>
              </a:rPr>
              <a:t>​</a:t>
            </a:r>
            <a:endParaRPr lang="en-US" sz="2800">
              <a:ea typeface="Calibri"/>
              <a:cs typeface="Segoe UI"/>
            </a:endParaRPr>
          </a:p>
          <a:p>
            <a:pPr marL="285750" indent="-285750" algn="ctr">
              <a:buFont typeface="Arial,Sans-Serif"/>
              <a:buChar char="•"/>
            </a:pPr>
            <a:r>
              <a:rPr lang="en-US" sz="2800">
                <a:solidFill>
                  <a:srgbClr val="FFFFFF"/>
                </a:solidFill>
                <a:cs typeface="Arial"/>
              </a:rPr>
              <a:t>you  give  discount to customers they didn't need. </a:t>
            </a:r>
            <a:r>
              <a:rPr lang="en-US" sz="2800">
                <a:cs typeface="Arial"/>
              </a:rPr>
              <a:t>​</a:t>
            </a:r>
            <a:endParaRPr lang="en-US" sz="2800">
              <a:solidFill>
                <a:srgbClr val="FFFFFF"/>
              </a:solidFill>
              <a:ea typeface="Calibri"/>
              <a:cs typeface="Arial"/>
            </a:endParaRPr>
          </a:p>
        </p:txBody>
      </p:sp>
      <p:grpSp>
        <p:nvGrpSpPr>
          <p:cNvPr id="14" name="Group 2">
            <a:extLst>
              <a:ext uri="{FF2B5EF4-FFF2-40B4-BE49-F238E27FC236}">
                <a16:creationId xmlns:a16="http://schemas.microsoft.com/office/drawing/2014/main" id="{BEF35009-6CF2-1CE1-7FCC-E258E139A5D9}"/>
              </a:ext>
            </a:extLst>
          </p:cNvPr>
          <p:cNvGrpSpPr/>
          <p:nvPr/>
        </p:nvGrpSpPr>
        <p:grpSpPr>
          <a:xfrm>
            <a:off x="438409" y="3775679"/>
            <a:ext cx="6544853" cy="6511318"/>
            <a:chOff x="0" y="-57150"/>
            <a:chExt cx="2408296" cy="2766483"/>
          </a:xfrm>
        </p:grpSpPr>
        <p:sp>
          <p:nvSpPr>
            <p:cNvPr id="15" name="Freeform 3">
              <a:extLst>
                <a:ext uri="{FF2B5EF4-FFF2-40B4-BE49-F238E27FC236}">
                  <a16:creationId xmlns:a16="http://schemas.microsoft.com/office/drawing/2014/main" id="{577E3EB6-2693-BE35-3DB4-CAB3ED896E6A}"/>
                </a:ext>
              </a:extLst>
            </p:cNvPr>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E24A32"/>
            </a:solidFill>
            <a:ln>
              <a:solidFill>
                <a:schemeClr val="tx1">
                  <a:lumMod val="95000"/>
                  <a:lumOff val="5000"/>
                </a:schemeClr>
              </a:solidFill>
            </a:ln>
          </p:spPr>
        </p:sp>
        <p:sp>
          <p:nvSpPr>
            <p:cNvPr id="16" name="TextBox 4">
              <a:extLst>
                <a:ext uri="{FF2B5EF4-FFF2-40B4-BE49-F238E27FC236}">
                  <a16:creationId xmlns:a16="http://schemas.microsoft.com/office/drawing/2014/main" id="{DB39C218-5A05-70BD-6B57-163A82B6A899}"/>
                </a:ext>
              </a:extLst>
            </p:cNvPr>
            <p:cNvSpPr txBox="1"/>
            <p:nvPr/>
          </p:nvSpPr>
          <p:spPr>
            <a:xfrm>
              <a:off x="0" y="-57150"/>
              <a:ext cx="2408296" cy="2766483"/>
            </a:xfrm>
            <a:prstGeom prst="rect">
              <a:avLst/>
            </a:prstGeom>
          </p:spPr>
          <p:txBody>
            <a:bodyPr lIns="50800" tIns="50800" rIns="50800" bIns="50800" rtlCol="0" anchor="ctr"/>
            <a:lstStyle/>
            <a:p>
              <a:pPr algn="ctr">
                <a:lnSpc>
                  <a:spcPts val="2799"/>
                </a:lnSpc>
              </a:pPr>
              <a:endParaRPr/>
            </a:p>
          </p:txBody>
        </p:sp>
      </p:grpSp>
      <p:sp>
        <p:nvSpPr>
          <p:cNvPr id="17" name="TextBox 16">
            <a:extLst>
              <a:ext uri="{FF2B5EF4-FFF2-40B4-BE49-F238E27FC236}">
                <a16:creationId xmlns:a16="http://schemas.microsoft.com/office/drawing/2014/main" id="{F8595D2D-4A7B-BB61-96F8-CC5B09F0C6C8}"/>
              </a:ext>
            </a:extLst>
          </p:cNvPr>
          <p:cNvSpPr txBox="1"/>
          <p:nvPr/>
        </p:nvSpPr>
        <p:spPr>
          <a:xfrm>
            <a:off x="1337154" y="4617407"/>
            <a:ext cx="474736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FFFFFF"/>
                </a:solidFill>
                <a:latin typeface="Times New Roman"/>
                <a:cs typeface="Segoe UI"/>
              </a:rPr>
              <a:t>Approach 1:</a:t>
            </a:r>
            <a:r>
              <a:rPr lang="en-US" sz="2800">
                <a:latin typeface="Times New Roman"/>
                <a:cs typeface="Segoe UI"/>
              </a:rPr>
              <a:t>​</a:t>
            </a:r>
          </a:p>
          <a:p>
            <a:pPr algn="ctr"/>
            <a:r>
              <a:rPr lang="en-US" sz="2800">
                <a:latin typeface="Times New Roman"/>
                <a:cs typeface="Segoe UI"/>
              </a:rPr>
              <a:t>​</a:t>
            </a:r>
          </a:p>
          <a:p>
            <a:pPr algn="ctr"/>
            <a:r>
              <a:rPr lang="en-US" sz="2800" b="1">
                <a:solidFill>
                  <a:srgbClr val="FFFFFF"/>
                </a:solidFill>
                <a:latin typeface="Times New Roman"/>
                <a:cs typeface="Segoe UI"/>
              </a:rPr>
              <a:t>Goal:</a:t>
            </a:r>
            <a:r>
              <a:rPr lang="en-US" sz="2800">
                <a:solidFill>
                  <a:srgbClr val="FFFFFF"/>
                </a:solidFill>
                <a:latin typeface="Times New Roman"/>
                <a:cs typeface="Segoe UI"/>
              </a:rPr>
              <a:t> Maximize reach.</a:t>
            </a:r>
            <a:r>
              <a:rPr lang="en-US" sz="2800">
                <a:latin typeface="Times New Roman"/>
                <a:cs typeface="Segoe UI"/>
              </a:rPr>
              <a:t>​</a:t>
            </a:r>
          </a:p>
          <a:p>
            <a:pPr algn="ctr"/>
            <a:r>
              <a:rPr lang="en-US" sz="2800">
                <a:latin typeface="Times New Roman"/>
                <a:cs typeface="Segoe UI"/>
              </a:rPr>
              <a:t>​</a:t>
            </a:r>
          </a:p>
          <a:p>
            <a:pPr algn="ctr"/>
            <a:r>
              <a:rPr lang="en-US" sz="2800" b="1">
                <a:solidFill>
                  <a:srgbClr val="FFFFFF"/>
                </a:solidFill>
                <a:latin typeface="Times New Roman"/>
                <a:cs typeface="Segoe UI"/>
              </a:rPr>
              <a:t>Action:</a:t>
            </a:r>
            <a:r>
              <a:rPr lang="en-US" sz="2800">
                <a:solidFill>
                  <a:srgbClr val="FFFFFF"/>
                </a:solidFill>
                <a:latin typeface="Times New Roman"/>
                <a:cs typeface="Segoe UI"/>
              </a:rPr>
              <a:t> Send promotions to </a:t>
            </a:r>
            <a:r>
              <a:rPr lang="en-US" sz="2800" b="1">
                <a:solidFill>
                  <a:srgbClr val="FFFFFF"/>
                </a:solidFill>
                <a:latin typeface="Times New Roman"/>
                <a:cs typeface="Segoe UI"/>
              </a:rPr>
              <a:t>all</a:t>
            </a:r>
            <a:r>
              <a:rPr lang="en-US" sz="2800">
                <a:solidFill>
                  <a:srgbClr val="FFFFFF"/>
                </a:solidFill>
                <a:latin typeface="Times New Roman"/>
                <a:cs typeface="Segoe UI"/>
              </a:rPr>
              <a:t>  potential customers.</a:t>
            </a:r>
            <a:r>
              <a:rPr lang="en-US" sz="2800">
                <a:latin typeface="Times New Roman"/>
                <a:cs typeface="Segoe UI"/>
              </a:rPr>
              <a:t>​</a:t>
            </a:r>
          </a:p>
          <a:p>
            <a:pPr algn="ctr"/>
            <a:r>
              <a:rPr lang="en-US" sz="2800">
                <a:latin typeface="Times New Roman"/>
                <a:cs typeface="Segoe UI"/>
              </a:rPr>
              <a:t>​</a:t>
            </a:r>
          </a:p>
          <a:p>
            <a:pPr algn="ctr"/>
            <a:r>
              <a:rPr lang="en-US" sz="2800" b="1">
                <a:solidFill>
                  <a:srgbClr val="FFFFFF"/>
                </a:solidFill>
                <a:latin typeface="Times New Roman"/>
                <a:cs typeface="Segoe UI"/>
              </a:rPr>
              <a:t>Problem:</a:t>
            </a:r>
            <a:r>
              <a:rPr lang="en-US" sz="2800">
                <a:solidFill>
                  <a:srgbClr val="FFFFFF"/>
                </a:solidFill>
                <a:latin typeface="Times New Roman"/>
                <a:cs typeface="Segoe UI"/>
              </a:rPr>
              <a:t> </a:t>
            </a:r>
            <a:r>
              <a:rPr lang="en-US" sz="2800" b="1">
                <a:solidFill>
                  <a:srgbClr val="FFFFFF"/>
                </a:solidFill>
                <a:latin typeface="Times New Roman"/>
                <a:cs typeface="Segoe UI"/>
              </a:rPr>
              <a:t>Wasteful and Inefficient</a:t>
            </a:r>
            <a:r>
              <a:rPr lang="en-US" sz="2800">
                <a:solidFill>
                  <a:srgbClr val="FFFFFF"/>
                </a:solidFill>
                <a:latin typeface="Times New Roman"/>
                <a:cs typeface="Segoe UI"/>
              </a:rPr>
              <a:t>.</a:t>
            </a:r>
            <a:r>
              <a:rPr lang="en-US" sz="2800">
                <a:latin typeface="Times New Roman"/>
                <a:cs typeface="Segoe UI"/>
              </a:rPr>
              <a:t>​</a:t>
            </a:r>
          </a:p>
          <a:p>
            <a:pPr marL="228600" indent="-228600" algn="ctr">
              <a:buFont typeface=""/>
              <a:buChar char="•"/>
            </a:pPr>
            <a:r>
              <a:rPr lang="en-US" sz="2800" b="1">
                <a:solidFill>
                  <a:srgbClr val="FFFFFF"/>
                </a:solidFill>
                <a:latin typeface="Times New Roman"/>
                <a:cs typeface="Arial"/>
              </a:rPr>
              <a:t>Wasted Budget</a:t>
            </a:r>
            <a:r>
              <a:rPr lang="en-US" sz="2800">
                <a:latin typeface="Times New Roman"/>
                <a:cs typeface="Arial"/>
              </a:rPr>
              <a:t>​</a:t>
            </a:r>
          </a:p>
          <a:p>
            <a:pPr marL="228600" indent="-228600" algn="ctr">
              <a:buFont typeface=""/>
              <a:buChar char="•"/>
            </a:pPr>
            <a:r>
              <a:rPr lang="en-US" sz="2800" b="1">
                <a:solidFill>
                  <a:srgbClr val="FFFFFF"/>
                </a:solidFill>
                <a:latin typeface="Times New Roman"/>
                <a:cs typeface="Arial"/>
              </a:rPr>
              <a:t>No Causal Insight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4A32"/>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5267EAD-DDA4-70BB-9F3C-6223351242EF}"/>
              </a:ext>
            </a:extLst>
          </p:cNvPr>
          <p:cNvPicPr>
            <a:picLocks noChangeAspect="1"/>
          </p:cNvPicPr>
          <p:nvPr/>
        </p:nvPicPr>
        <p:blipFill>
          <a:blip r:embed="rId2"/>
          <a:stretch>
            <a:fillRect/>
          </a:stretch>
        </p:blipFill>
        <p:spPr>
          <a:xfrm>
            <a:off x="3322007" y="2103591"/>
            <a:ext cx="12411206" cy="6987958"/>
          </a:xfrm>
          <a:prstGeom prst="rect">
            <a:avLst/>
          </a:prstGeom>
        </p:spPr>
      </p:pic>
      <p:sp>
        <p:nvSpPr>
          <p:cNvPr id="2" name="TextBox 1">
            <a:extLst>
              <a:ext uri="{FF2B5EF4-FFF2-40B4-BE49-F238E27FC236}">
                <a16:creationId xmlns:a16="http://schemas.microsoft.com/office/drawing/2014/main" id="{D6CC472D-BCBF-8C82-7B49-89F054FB159D}"/>
              </a:ext>
            </a:extLst>
          </p:cNvPr>
          <p:cNvSpPr txBox="1"/>
          <p:nvPr/>
        </p:nvSpPr>
        <p:spPr>
          <a:xfrm>
            <a:off x="2229633" y="358556"/>
            <a:ext cx="13750444"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rgbClr val="0F1115"/>
                </a:solidFill>
                <a:ea typeface="+mn-lt"/>
                <a:cs typeface="+mn-lt"/>
              </a:rPr>
              <a:t>🚀</a:t>
            </a:r>
            <a:r>
              <a:rPr lang="en-US" sz="2400">
                <a:solidFill>
                  <a:srgbClr val="0F1115"/>
                </a:solidFill>
                <a:latin typeface="Times New Roman"/>
                <a:cs typeface="Times New Roman"/>
              </a:rPr>
              <a:t> </a:t>
            </a:r>
            <a:r>
              <a:rPr lang="en-US" sz="3600" b="1">
                <a:solidFill>
                  <a:schemeClr val="bg1"/>
                </a:solidFill>
                <a:latin typeface="Times New Roman"/>
                <a:cs typeface="Times New Roman"/>
              </a:rPr>
              <a:t>Uplift modeling is smarter</a:t>
            </a:r>
            <a:r>
              <a:rPr lang="en-US" sz="2800" b="1">
                <a:solidFill>
                  <a:schemeClr val="bg1"/>
                </a:solidFill>
                <a:latin typeface="Times New Roman"/>
                <a:cs typeface="Times New Roman"/>
              </a:rPr>
              <a:t> </a:t>
            </a:r>
            <a:r>
              <a:rPr lang="en-US" sz="3600">
                <a:solidFill>
                  <a:schemeClr val="bg1"/>
                </a:solidFill>
                <a:ea typeface="+mn-lt"/>
                <a:cs typeface="+mn-lt"/>
              </a:rPr>
              <a:t>🚀</a:t>
            </a:r>
            <a:endParaRPr lang="en-US" sz="3600" b="1">
              <a:solidFill>
                <a:schemeClr val="bg1"/>
              </a:solidFill>
              <a:latin typeface="quote-cjk-patch"/>
              <a:ea typeface="Calibri"/>
              <a:cs typeface="Calibri"/>
            </a:endParaRPr>
          </a:p>
          <a:p>
            <a:pPr algn="ctr"/>
            <a:endParaRPr lang="en-US" sz="2800" b="1">
              <a:solidFill>
                <a:schemeClr val="bg1"/>
              </a:solidFill>
              <a:latin typeface="Times New Roman"/>
              <a:cs typeface="Times New Roman"/>
            </a:endParaRPr>
          </a:p>
          <a:p>
            <a:pPr algn="ctr"/>
            <a:r>
              <a:rPr lang="en-US" sz="2800" b="1">
                <a:solidFill>
                  <a:schemeClr val="bg1"/>
                </a:solidFill>
                <a:latin typeface="Times New Roman"/>
                <a:cs typeface="Times New Roman"/>
              </a:rPr>
              <a:t>Targets users for whom the treatment causes a positive change in behavior. </a:t>
            </a:r>
            <a:endParaRPr lang="en-US" sz="2800" b="1">
              <a:solidFill>
                <a:schemeClr val="bg1"/>
              </a:solidFill>
              <a:latin typeface="quote-cjk-patch"/>
              <a:ea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4A32"/>
        </a:solidFill>
        <a:effectLst/>
      </p:bgPr>
    </p:bg>
    <p:spTree>
      <p:nvGrpSpPr>
        <p:cNvPr id="1" name=""/>
        <p:cNvGrpSpPr/>
        <p:nvPr/>
      </p:nvGrpSpPr>
      <p:grpSpPr>
        <a:xfrm>
          <a:off x="0" y="0"/>
          <a:ext cx="0" cy="0"/>
          <a:chOff x="0" y="0"/>
          <a:chExt cx="0" cy="0"/>
        </a:xfrm>
      </p:grpSpPr>
      <p:grpSp>
        <p:nvGrpSpPr>
          <p:cNvPr id="2" name="Group 2"/>
          <p:cNvGrpSpPr/>
          <p:nvPr/>
        </p:nvGrpSpPr>
        <p:grpSpPr>
          <a:xfrm>
            <a:off x="-1921918" y="5990"/>
            <a:ext cx="8696230" cy="10531802"/>
            <a:chOff x="0" y="0"/>
            <a:chExt cx="812800" cy="1004851"/>
          </a:xfrm>
        </p:grpSpPr>
        <p:sp>
          <p:nvSpPr>
            <p:cNvPr id="3" name="Freeform 3"/>
            <p:cNvSpPr/>
            <p:nvPr/>
          </p:nvSpPr>
          <p:spPr>
            <a:xfrm>
              <a:off x="0" y="0"/>
              <a:ext cx="812800" cy="1004851"/>
            </a:xfrm>
            <a:custGeom>
              <a:avLst/>
              <a:gdLst/>
              <a:ahLst/>
              <a:cxnLst/>
              <a:rect l="l" t="t" r="r" b="b"/>
              <a:pathLst>
                <a:path w="812800" h="1004851">
                  <a:moveTo>
                    <a:pt x="127000" y="0"/>
                  </a:moveTo>
                  <a:lnTo>
                    <a:pt x="685800" y="0"/>
                  </a:lnTo>
                  <a:cubicBezTo>
                    <a:pt x="755940" y="0"/>
                    <a:pt x="812800" y="56860"/>
                    <a:pt x="812800" y="127000"/>
                  </a:cubicBezTo>
                  <a:lnTo>
                    <a:pt x="812800" y="877851"/>
                  </a:lnTo>
                  <a:cubicBezTo>
                    <a:pt x="812800" y="911534"/>
                    <a:pt x="799420" y="943837"/>
                    <a:pt x="775603" y="967654"/>
                  </a:cubicBezTo>
                  <a:cubicBezTo>
                    <a:pt x="751785" y="991471"/>
                    <a:pt x="719482" y="1004851"/>
                    <a:pt x="685800" y="1004851"/>
                  </a:cubicBezTo>
                  <a:lnTo>
                    <a:pt x="127000" y="1004851"/>
                  </a:lnTo>
                  <a:cubicBezTo>
                    <a:pt x="56860" y="1004851"/>
                    <a:pt x="0" y="947992"/>
                    <a:pt x="0" y="877851"/>
                  </a:cubicBezTo>
                  <a:lnTo>
                    <a:pt x="0" y="127000"/>
                  </a:lnTo>
                  <a:cubicBezTo>
                    <a:pt x="0" y="56860"/>
                    <a:pt x="56860" y="0"/>
                    <a:pt x="127000" y="0"/>
                  </a:cubicBezTo>
                  <a:close/>
                </a:path>
              </a:pathLst>
            </a:custGeom>
            <a:solidFill>
              <a:srgbClr val="E5E4E2"/>
            </a:solidFill>
          </p:spPr>
        </p:sp>
        <p:sp>
          <p:nvSpPr>
            <p:cNvPr id="4" name="TextBox 4"/>
            <p:cNvSpPr txBox="1"/>
            <p:nvPr/>
          </p:nvSpPr>
          <p:spPr>
            <a:xfrm>
              <a:off x="0" y="-66675"/>
              <a:ext cx="812800" cy="1071526"/>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388318" y="1524623"/>
            <a:ext cx="4803145" cy="7247342"/>
            <a:chOff x="0" y="0"/>
            <a:chExt cx="917583" cy="1384518"/>
          </a:xfrm>
        </p:grpSpPr>
        <p:sp>
          <p:nvSpPr>
            <p:cNvPr id="6" name="Freeform 6"/>
            <p:cNvSpPr/>
            <p:nvPr/>
          </p:nvSpPr>
          <p:spPr>
            <a:xfrm>
              <a:off x="0" y="0"/>
              <a:ext cx="917583" cy="1384518"/>
            </a:xfrm>
            <a:custGeom>
              <a:avLst/>
              <a:gdLst/>
              <a:ahLst/>
              <a:cxnLst/>
              <a:rect l="l" t="t" r="r" b="b"/>
              <a:pathLst>
                <a:path w="917583" h="1384518">
                  <a:moveTo>
                    <a:pt x="48355" y="0"/>
                  </a:moveTo>
                  <a:lnTo>
                    <a:pt x="869228" y="0"/>
                  </a:lnTo>
                  <a:cubicBezTo>
                    <a:pt x="895934" y="0"/>
                    <a:pt x="917583" y="21649"/>
                    <a:pt x="917583" y="48355"/>
                  </a:cubicBezTo>
                  <a:lnTo>
                    <a:pt x="917583" y="1336163"/>
                  </a:lnTo>
                  <a:cubicBezTo>
                    <a:pt x="917583" y="1362869"/>
                    <a:pt x="895934" y="1384518"/>
                    <a:pt x="869228" y="1384518"/>
                  </a:cubicBezTo>
                  <a:lnTo>
                    <a:pt x="48355" y="1384518"/>
                  </a:lnTo>
                  <a:cubicBezTo>
                    <a:pt x="21649" y="1384518"/>
                    <a:pt x="0" y="1362869"/>
                    <a:pt x="0" y="1336163"/>
                  </a:cubicBezTo>
                  <a:lnTo>
                    <a:pt x="0" y="48355"/>
                  </a:lnTo>
                  <a:cubicBezTo>
                    <a:pt x="0" y="21649"/>
                    <a:pt x="21649" y="0"/>
                    <a:pt x="48355" y="0"/>
                  </a:cubicBezTo>
                  <a:close/>
                </a:path>
              </a:pathLst>
            </a:custGeom>
            <a:blipFill>
              <a:blip r:embed="rId2"/>
              <a:stretch>
                <a:fillRect l="-63236" r="-63236"/>
              </a:stretch>
            </a:blipFill>
          </p:spPr>
        </p:sp>
      </p:grpSp>
      <p:grpSp>
        <p:nvGrpSpPr>
          <p:cNvPr id="7" name="Group 7"/>
          <p:cNvGrpSpPr/>
          <p:nvPr/>
        </p:nvGrpSpPr>
        <p:grpSpPr>
          <a:xfrm>
            <a:off x="13148011" y="5083213"/>
            <a:ext cx="3826850" cy="3715765"/>
            <a:chOff x="0" y="0"/>
            <a:chExt cx="1168104" cy="1134196"/>
          </a:xfrm>
        </p:grpSpPr>
        <p:sp>
          <p:nvSpPr>
            <p:cNvPr id="8" name="Freeform 8"/>
            <p:cNvSpPr/>
            <p:nvPr/>
          </p:nvSpPr>
          <p:spPr>
            <a:xfrm>
              <a:off x="0" y="0"/>
              <a:ext cx="1168104" cy="1134196"/>
            </a:xfrm>
            <a:custGeom>
              <a:avLst/>
              <a:gdLst/>
              <a:ahLst/>
              <a:cxnLst/>
              <a:rect l="l" t="t" r="r" b="b"/>
              <a:pathLst>
                <a:path w="1168104" h="1134196">
                  <a:moveTo>
                    <a:pt x="60692" y="0"/>
                  </a:moveTo>
                  <a:lnTo>
                    <a:pt x="1107412" y="0"/>
                  </a:lnTo>
                  <a:cubicBezTo>
                    <a:pt x="1140931" y="0"/>
                    <a:pt x="1168104" y="27173"/>
                    <a:pt x="1168104" y="60692"/>
                  </a:cubicBezTo>
                  <a:lnTo>
                    <a:pt x="1168104" y="1073504"/>
                  </a:lnTo>
                  <a:cubicBezTo>
                    <a:pt x="1168104" y="1107023"/>
                    <a:pt x="1140931" y="1134196"/>
                    <a:pt x="1107412" y="1134196"/>
                  </a:cubicBezTo>
                  <a:lnTo>
                    <a:pt x="60692" y="1134196"/>
                  </a:lnTo>
                  <a:cubicBezTo>
                    <a:pt x="27173" y="1134196"/>
                    <a:pt x="0" y="1107023"/>
                    <a:pt x="0" y="1073504"/>
                  </a:cubicBezTo>
                  <a:lnTo>
                    <a:pt x="0" y="60692"/>
                  </a:lnTo>
                  <a:cubicBezTo>
                    <a:pt x="0" y="27173"/>
                    <a:pt x="27173" y="0"/>
                    <a:pt x="60692" y="0"/>
                  </a:cubicBezTo>
                  <a:close/>
                </a:path>
              </a:pathLst>
            </a:custGeom>
            <a:blipFill>
              <a:blip r:embed="rId3"/>
              <a:stretch>
                <a:fillRect l="-22868" r="-22868"/>
              </a:stretch>
            </a:blipFill>
          </p:spPr>
        </p:sp>
      </p:grpSp>
      <p:sp>
        <p:nvSpPr>
          <p:cNvPr id="9" name="Freeform 9"/>
          <p:cNvSpPr/>
          <p:nvPr/>
        </p:nvSpPr>
        <p:spPr>
          <a:xfrm>
            <a:off x="7002912" y="4854731"/>
            <a:ext cx="563046" cy="563046"/>
          </a:xfrm>
          <a:custGeom>
            <a:avLst/>
            <a:gdLst/>
            <a:ahLst/>
            <a:cxnLst/>
            <a:rect l="l" t="t" r="r" b="b"/>
            <a:pathLst>
              <a:path w="563046" h="563046">
                <a:moveTo>
                  <a:pt x="0" y="0"/>
                </a:moveTo>
                <a:lnTo>
                  <a:pt x="563046" y="0"/>
                </a:lnTo>
                <a:lnTo>
                  <a:pt x="563046" y="563046"/>
                </a:lnTo>
                <a:lnTo>
                  <a:pt x="0" y="563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7002912" y="6074489"/>
            <a:ext cx="563046" cy="563046"/>
          </a:xfrm>
          <a:custGeom>
            <a:avLst/>
            <a:gdLst/>
            <a:ahLst/>
            <a:cxnLst/>
            <a:rect l="l" t="t" r="r" b="b"/>
            <a:pathLst>
              <a:path w="563046" h="563046">
                <a:moveTo>
                  <a:pt x="0" y="0"/>
                </a:moveTo>
                <a:lnTo>
                  <a:pt x="563046" y="0"/>
                </a:lnTo>
                <a:lnTo>
                  <a:pt x="563046" y="563047"/>
                </a:lnTo>
                <a:lnTo>
                  <a:pt x="0" y="563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7002912" y="7371159"/>
            <a:ext cx="563046" cy="563046"/>
          </a:xfrm>
          <a:custGeom>
            <a:avLst/>
            <a:gdLst/>
            <a:ahLst/>
            <a:cxnLst/>
            <a:rect l="l" t="t" r="r" b="b"/>
            <a:pathLst>
              <a:path w="563046" h="563046">
                <a:moveTo>
                  <a:pt x="0" y="0"/>
                </a:moveTo>
                <a:lnTo>
                  <a:pt x="563046" y="0"/>
                </a:lnTo>
                <a:lnTo>
                  <a:pt x="563046" y="563047"/>
                </a:lnTo>
                <a:lnTo>
                  <a:pt x="0" y="563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7002912" y="1854812"/>
            <a:ext cx="6474988" cy="1923604"/>
          </a:xfrm>
          <a:prstGeom prst="rect">
            <a:avLst/>
          </a:prstGeom>
        </p:spPr>
        <p:txBody>
          <a:bodyPr lIns="0" tIns="0" rIns="0" bIns="0" rtlCol="0" anchor="t">
            <a:spAutoFit/>
          </a:bodyPr>
          <a:lstStyle/>
          <a:p>
            <a:pPr>
              <a:lnSpc>
                <a:spcPts val="7480"/>
              </a:lnSpc>
            </a:pPr>
            <a:r>
              <a:rPr lang="en-US" sz="6800" b="1">
                <a:solidFill>
                  <a:srgbClr val="FFFFFF"/>
                </a:solidFill>
                <a:latin typeface="Agrandir Bold"/>
                <a:ea typeface="Agrandir Bold"/>
                <a:cs typeface="Agrandir Bold"/>
              </a:rPr>
              <a:t>Why optimization</a:t>
            </a:r>
          </a:p>
        </p:txBody>
      </p:sp>
      <p:sp>
        <p:nvSpPr>
          <p:cNvPr id="16" name="TextBox 15">
            <a:extLst>
              <a:ext uri="{FF2B5EF4-FFF2-40B4-BE49-F238E27FC236}">
                <a16:creationId xmlns:a16="http://schemas.microsoft.com/office/drawing/2014/main" id="{D639B111-B9D7-28B7-BE03-2CA258B5835F}"/>
              </a:ext>
            </a:extLst>
          </p:cNvPr>
          <p:cNvSpPr txBox="1"/>
          <p:nvPr/>
        </p:nvSpPr>
        <p:spPr>
          <a:xfrm>
            <a:off x="7772400" y="4867928"/>
            <a:ext cx="398014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Efficient training and inference</a:t>
            </a:r>
            <a:endParaRPr lang="en-US" sz="2800">
              <a:solidFill>
                <a:schemeClr val="bg1"/>
              </a:solidFill>
              <a:ea typeface="Calibri"/>
              <a:cs typeface="Calibri"/>
            </a:endParaRPr>
          </a:p>
        </p:txBody>
      </p:sp>
      <p:sp>
        <p:nvSpPr>
          <p:cNvPr id="17" name="TextBox 16">
            <a:extLst>
              <a:ext uri="{FF2B5EF4-FFF2-40B4-BE49-F238E27FC236}">
                <a16:creationId xmlns:a16="http://schemas.microsoft.com/office/drawing/2014/main" id="{4C04723B-F06B-E2C4-903C-14EB6E044261}"/>
              </a:ext>
            </a:extLst>
          </p:cNvPr>
          <p:cNvSpPr txBox="1"/>
          <p:nvPr/>
        </p:nvSpPr>
        <p:spPr>
          <a:xfrm>
            <a:off x="7772400" y="6073556"/>
            <a:ext cx="41367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ea typeface="Calibri"/>
                <a:cs typeface="Calibri"/>
              </a:rPr>
              <a:t>To handle imbalance effectively(class weighting)</a:t>
            </a:r>
          </a:p>
        </p:txBody>
      </p:sp>
      <p:sp>
        <p:nvSpPr>
          <p:cNvPr id="18" name="TextBox 17">
            <a:extLst>
              <a:ext uri="{FF2B5EF4-FFF2-40B4-BE49-F238E27FC236}">
                <a16:creationId xmlns:a16="http://schemas.microsoft.com/office/drawing/2014/main" id="{BAF12ADB-5D91-12B4-C7B8-05619586AD88}"/>
              </a:ext>
            </a:extLst>
          </p:cNvPr>
          <p:cNvSpPr txBox="1"/>
          <p:nvPr/>
        </p:nvSpPr>
        <p:spPr>
          <a:xfrm>
            <a:off x="7772400" y="7341818"/>
            <a:ext cx="441855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To reduce variance and produce stable, reliable models </a:t>
            </a:r>
            <a:endParaRPr lang="en-US" sz="2800">
              <a:solidFill>
                <a:schemeClr val="bg1"/>
              </a:solidFill>
              <a:ea typeface="Calibri"/>
              <a:cs typeface="Calibri"/>
            </a:endParaRPr>
          </a:p>
        </p:txBody>
      </p:sp>
      <p:sp>
        <p:nvSpPr>
          <p:cNvPr id="13" name="Freeform 11">
            <a:extLst>
              <a:ext uri="{FF2B5EF4-FFF2-40B4-BE49-F238E27FC236}">
                <a16:creationId xmlns:a16="http://schemas.microsoft.com/office/drawing/2014/main" id="{2BE01E65-F2FE-C9F2-1190-19A32683A3EA}"/>
              </a:ext>
            </a:extLst>
          </p:cNvPr>
          <p:cNvSpPr/>
          <p:nvPr/>
        </p:nvSpPr>
        <p:spPr>
          <a:xfrm>
            <a:off x="7002911" y="8686391"/>
            <a:ext cx="563046" cy="563046"/>
          </a:xfrm>
          <a:custGeom>
            <a:avLst/>
            <a:gdLst/>
            <a:ahLst/>
            <a:cxnLst/>
            <a:rect l="l" t="t" r="r" b="b"/>
            <a:pathLst>
              <a:path w="563046" h="563046">
                <a:moveTo>
                  <a:pt x="0" y="0"/>
                </a:moveTo>
                <a:lnTo>
                  <a:pt x="563046" y="0"/>
                </a:lnTo>
                <a:lnTo>
                  <a:pt x="563046" y="563047"/>
                </a:lnTo>
                <a:lnTo>
                  <a:pt x="0" y="5630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3">
            <a:extLst>
              <a:ext uri="{FF2B5EF4-FFF2-40B4-BE49-F238E27FC236}">
                <a16:creationId xmlns:a16="http://schemas.microsoft.com/office/drawing/2014/main" id="{86023065-6993-B7D8-7347-3952B1EA5527}"/>
              </a:ext>
            </a:extLst>
          </p:cNvPr>
          <p:cNvSpPr txBox="1"/>
          <p:nvPr/>
        </p:nvSpPr>
        <p:spPr>
          <a:xfrm>
            <a:off x="7772399" y="8688365"/>
            <a:ext cx="441855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ea typeface="Calibri"/>
                <a:cs typeface="Calibri"/>
              </a:rPr>
              <a:t>Better performance by optimizing the business metric(</a:t>
            </a:r>
            <a:r>
              <a:rPr lang="en-US" sz="2800" err="1">
                <a:solidFill>
                  <a:schemeClr val="bg1"/>
                </a:solidFill>
                <a:ea typeface="Calibri"/>
                <a:cs typeface="Calibri"/>
              </a:rPr>
              <a:t>Qini</a:t>
            </a:r>
            <a:r>
              <a:rPr lang="en-US" sz="2800">
                <a:solidFill>
                  <a:schemeClr val="bg1"/>
                </a:solidFill>
                <a:ea typeface="Calibri"/>
                <a:cs typeface="Calibri"/>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E4E2"/>
        </a:solidFill>
        <a:effectLst/>
      </p:bgPr>
    </p:bg>
    <p:spTree>
      <p:nvGrpSpPr>
        <p:cNvPr id="1" name="">
          <a:extLst>
            <a:ext uri="{FF2B5EF4-FFF2-40B4-BE49-F238E27FC236}">
              <a16:creationId xmlns:a16="http://schemas.microsoft.com/office/drawing/2014/main" id="{667A19DE-325C-59FD-CBEA-0BCA347CB233}"/>
            </a:ext>
          </a:extLst>
        </p:cNvPr>
        <p:cNvGrpSpPr/>
        <p:nvPr/>
      </p:nvGrpSpPr>
      <p:grpSpPr>
        <a:xfrm>
          <a:off x="0" y="0"/>
          <a:ext cx="0" cy="0"/>
          <a:chOff x="0" y="0"/>
          <a:chExt cx="0" cy="0"/>
        </a:xfrm>
      </p:grpSpPr>
      <p:sp>
        <p:nvSpPr>
          <p:cNvPr id="28" name="Freeform 5">
            <a:extLst>
              <a:ext uri="{FF2B5EF4-FFF2-40B4-BE49-F238E27FC236}">
                <a16:creationId xmlns:a16="http://schemas.microsoft.com/office/drawing/2014/main" id="{C11487CF-9A89-D742-6D0E-D0C731D58D27}"/>
              </a:ext>
            </a:extLst>
          </p:cNvPr>
          <p:cNvSpPr/>
          <p:nvPr/>
        </p:nvSpPr>
        <p:spPr>
          <a:xfrm rot="10800000">
            <a:off x="13382913" y="-12708"/>
            <a:ext cx="4897647" cy="2576741"/>
          </a:xfrm>
          <a:prstGeom prst="rtTriangle">
            <a:avLst/>
          </a:prstGeom>
          <a:solidFill>
            <a:srgbClr val="E24A32"/>
          </a:solidFill>
        </p:spPr>
      </p:sp>
      <p:sp>
        <p:nvSpPr>
          <p:cNvPr id="30" name="Freeform 5">
            <a:extLst>
              <a:ext uri="{FF2B5EF4-FFF2-40B4-BE49-F238E27FC236}">
                <a16:creationId xmlns:a16="http://schemas.microsoft.com/office/drawing/2014/main" id="{B651AC47-9472-9F81-1B4A-79A0BA367F9A}"/>
              </a:ext>
            </a:extLst>
          </p:cNvPr>
          <p:cNvSpPr/>
          <p:nvPr/>
        </p:nvSpPr>
        <p:spPr>
          <a:xfrm>
            <a:off x="8211" y="8207249"/>
            <a:ext cx="5761980" cy="2073336"/>
          </a:xfrm>
          <a:prstGeom prst="rtTriangle">
            <a:avLst/>
          </a:prstGeom>
          <a:solidFill>
            <a:srgbClr val="E24A32"/>
          </a:solidFill>
        </p:spPr>
      </p:sp>
      <p:grpSp>
        <p:nvGrpSpPr>
          <p:cNvPr id="3" name="Group 2">
            <a:extLst>
              <a:ext uri="{FF2B5EF4-FFF2-40B4-BE49-F238E27FC236}">
                <a16:creationId xmlns:a16="http://schemas.microsoft.com/office/drawing/2014/main" id="{7B7ACA24-77AF-6A93-146E-1B077066C967}"/>
              </a:ext>
            </a:extLst>
          </p:cNvPr>
          <p:cNvGrpSpPr/>
          <p:nvPr/>
        </p:nvGrpSpPr>
        <p:grpSpPr>
          <a:xfrm>
            <a:off x="5739" y="2735070"/>
            <a:ext cx="17758774" cy="6303010"/>
            <a:chOff x="5739" y="1670358"/>
            <a:chExt cx="17758774" cy="6303010"/>
          </a:xfrm>
        </p:grpSpPr>
        <p:sp>
          <p:nvSpPr>
            <p:cNvPr id="5" name="Arrow: Chevron 4">
              <a:extLst>
                <a:ext uri="{FF2B5EF4-FFF2-40B4-BE49-F238E27FC236}">
                  <a16:creationId xmlns:a16="http://schemas.microsoft.com/office/drawing/2014/main" id="{7D60C9A8-1B37-AC56-5599-8D231C87E993}"/>
                </a:ext>
              </a:extLst>
            </p:cNvPr>
            <p:cNvSpPr/>
            <p:nvPr/>
          </p:nvSpPr>
          <p:spPr>
            <a:xfrm rot="5400000">
              <a:off x="7345797" y="1503280"/>
              <a:ext cx="2091136" cy="2425292"/>
            </a:xfrm>
            <a:prstGeom prst="chevr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hevron 5">
              <a:extLst>
                <a:ext uri="{FF2B5EF4-FFF2-40B4-BE49-F238E27FC236}">
                  <a16:creationId xmlns:a16="http://schemas.microsoft.com/office/drawing/2014/main" id="{B7FB5B19-B855-6B45-60B8-256C2624A761}"/>
                </a:ext>
              </a:extLst>
            </p:cNvPr>
            <p:cNvSpPr/>
            <p:nvPr/>
          </p:nvSpPr>
          <p:spPr>
            <a:xfrm rot="5400000">
              <a:off x="7345796" y="2881142"/>
              <a:ext cx="2091136" cy="2425292"/>
            </a:xfrm>
            <a:prstGeom prst="chevron">
              <a:avLst/>
            </a:prstGeom>
            <a:solidFill>
              <a:srgbClr val="F26A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A6331F0B-533C-9F11-D710-C3385296A7A9}"/>
                </a:ext>
              </a:extLst>
            </p:cNvPr>
            <p:cNvSpPr/>
            <p:nvPr/>
          </p:nvSpPr>
          <p:spPr>
            <a:xfrm rot="5400000">
              <a:off x="7314480" y="4274661"/>
              <a:ext cx="2091136" cy="2425292"/>
            </a:xfrm>
            <a:prstGeom prst="chevron">
              <a:avLst/>
            </a:prstGeom>
            <a:solidFill>
              <a:srgbClr val="E6A91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E06B2DCF-3EFE-B39B-9485-A6F3C8F5083E}"/>
                </a:ext>
              </a:extLst>
            </p:cNvPr>
            <p:cNvSpPr/>
            <p:nvPr/>
          </p:nvSpPr>
          <p:spPr>
            <a:xfrm rot="5400000">
              <a:off x="7345794" y="5715154"/>
              <a:ext cx="2091136" cy="2425292"/>
            </a:xfrm>
            <a:prstGeom prst="chevron">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EA0C41B5-97D9-FCF1-9639-24EE3E10665D}"/>
                </a:ext>
              </a:extLst>
            </p:cNvPr>
            <p:cNvGrpSpPr/>
            <p:nvPr/>
          </p:nvGrpSpPr>
          <p:grpSpPr>
            <a:xfrm>
              <a:off x="5090331" y="1799922"/>
              <a:ext cx="2790638" cy="561036"/>
              <a:chOff x="3289715" y="2269648"/>
              <a:chExt cx="2790638" cy="561036"/>
            </a:xfrm>
          </p:grpSpPr>
          <p:sp>
            <p:nvSpPr>
              <p:cNvPr id="9" name="Rectangle 8">
                <a:extLst>
                  <a:ext uri="{FF2B5EF4-FFF2-40B4-BE49-F238E27FC236}">
                    <a16:creationId xmlns:a16="http://schemas.microsoft.com/office/drawing/2014/main" id="{BBC64C82-A9AC-0824-85C3-2AB8B1251FEE}"/>
                  </a:ext>
                </a:extLst>
              </p:cNvPr>
              <p:cNvSpPr/>
              <p:nvPr/>
            </p:nvSpPr>
            <p:spPr>
              <a:xfrm>
                <a:off x="3289715" y="2269648"/>
                <a:ext cx="637541" cy="56103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20FD88D-3F6E-906F-3FBA-14E840D457D1}"/>
                  </a:ext>
                </a:extLst>
              </p:cNvPr>
              <p:cNvSpPr txBox="1"/>
              <p:nvPr/>
            </p:nvSpPr>
            <p:spPr>
              <a:xfrm>
                <a:off x="3337153" y="2309490"/>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a:solidFill>
                      <a:schemeClr val="bg1"/>
                    </a:solidFill>
                    <a:ea typeface="Calibri"/>
                    <a:cs typeface="Calibri"/>
                  </a:rPr>
                  <a:t>01</a:t>
                </a:r>
                <a:endParaRPr lang="en-US" sz="2600" b="1">
                  <a:solidFill>
                    <a:schemeClr val="bg1"/>
                  </a:solidFill>
                </a:endParaRPr>
              </a:p>
            </p:txBody>
          </p:sp>
        </p:grpSp>
        <p:grpSp>
          <p:nvGrpSpPr>
            <p:cNvPr id="20" name="Group 19">
              <a:extLst>
                <a:ext uri="{FF2B5EF4-FFF2-40B4-BE49-F238E27FC236}">
                  <a16:creationId xmlns:a16="http://schemas.microsoft.com/office/drawing/2014/main" id="{34100B2D-6E5F-833C-113C-A3CF46B5495A}"/>
                </a:ext>
              </a:extLst>
            </p:cNvPr>
            <p:cNvGrpSpPr/>
            <p:nvPr/>
          </p:nvGrpSpPr>
          <p:grpSpPr>
            <a:xfrm>
              <a:off x="10805330" y="3193442"/>
              <a:ext cx="2790639" cy="561036"/>
              <a:chOff x="11384659" y="3193442"/>
              <a:chExt cx="2790639" cy="561036"/>
            </a:xfrm>
          </p:grpSpPr>
          <p:sp>
            <p:nvSpPr>
              <p:cNvPr id="10" name="Rectangle 9">
                <a:extLst>
                  <a:ext uri="{FF2B5EF4-FFF2-40B4-BE49-F238E27FC236}">
                    <a16:creationId xmlns:a16="http://schemas.microsoft.com/office/drawing/2014/main" id="{31E30EAF-B20C-836F-2E22-BE7E6AD3661B}"/>
                  </a:ext>
                </a:extLst>
              </p:cNvPr>
              <p:cNvSpPr/>
              <p:nvPr/>
            </p:nvSpPr>
            <p:spPr>
              <a:xfrm>
                <a:off x="11384659" y="3193442"/>
                <a:ext cx="637541" cy="561036"/>
              </a:xfrm>
              <a:prstGeom prst="rect">
                <a:avLst/>
              </a:prstGeom>
              <a:solidFill>
                <a:srgbClr val="F079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5AFA441-1E19-76B8-C6EB-B144173BF657}"/>
                  </a:ext>
                </a:extLst>
              </p:cNvPr>
              <p:cNvSpPr txBox="1"/>
              <p:nvPr/>
            </p:nvSpPr>
            <p:spPr>
              <a:xfrm>
                <a:off x="11432098" y="3233284"/>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a:solidFill>
                      <a:schemeClr val="bg1"/>
                    </a:solidFill>
                    <a:ea typeface="Calibri"/>
                    <a:cs typeface="Calibri"/>
                  </a:rPr>
                  <a:t>02</a:t>
                </a:r>
                <a:endParaRPr lang="en-US" sz="2600" b="1">
                  <a:solidFill>
                    <a:schemeClr val="bg1"/>
                  </a:solidFill>
                </a:endParaRPr>
              </a:p>
            </p:txBody>
          </p:sp>
        </p:grpSp>
        <p:grpSp>
          <p:nvGrpSpPr>
            <p:cNvPr id="24" name="Group 23">
              <a:extLst>
                <a:ext uri="{FF2B5EF4-FFF2-40B4-BE49-F238E27FC236}">
                  <a16:creationId xmlns:a16="http://schemas.microsoft.com/office/drawing/2014/main" id="{4BFAC929-C908-C08F-1BDA-DB6D71274E1F}"/>
                </a:ext>
              </a:extLst>
            </p:cNvPr>
            <p:cNvGrpSpPr/>
            <p:nvPr/>
          </p:nvGrpSpPr>
          <p:grpSpPr>
            <a:xfrm>
              <a:off x="11854384" y="5964824"/>
              <a:ext cx="2774982" cy="561036"/>
              <a:chOff x="11713466" y="6779016"/>
              <a:chExt cx="2774982" cy="561036"/>
            </a:xfrm>
          </p:grpSpPr>
          <p:sp>
            <p:nvSpPr>
              <p:cNvPr id="12" name="Rectangle 11">
                <a:extLst>
                  <a:ext uri="{FF2B5EF4-FFF2-40B4-BE49-F238E27FC236}">
                    <a16:creationId xmlns:a16="http://schemas.microsoft.com/office/drawing/2014/main" id="{EBBF1D5D-597E-EEDE-E93A-0CBB97622C84}"/>
                  </a:ext>
                </a:extLst>
              </p:cNvPr>
              <p:cNvSpPr/>
              <p:nvPr/>
            </p:nvSpPr>
            <p:spPr>
              <a:xfrm>
                <a:off x="11713466" y="6779016"/>
                <a:ext cx="637541" cy="561036"/>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858320-F2A7-328E-159D-6BCF34D5E691}"/>
                  </a:ext>
                </a:extLst>
              </p:cNvPr>
              <p:cNvSpPr txBox="1"/>
              <p:nvPr/>
            </p:nvSpPr>
            <p:spPr>
              <a:xfrm>
                <a:off x="11745248" y="6818858"/>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600" b="1">
                    <a:solidFill>
                      <a:schemeClr val="bg1"/>
                    </a:solidFill>
                    <a:ea typeface="Calibri"/>
                    <a:cs typeface="Calibri"/>
                  </a:rPr>
                  <a:t>04</a:t>
                </a:r>
                <a:endParaRPr lang="en-US" sz="2600" b="1">
                  <a:solidFill>
                    <a:schemeClr val="bg1"/>
                  </a:solidFill>
                </a:endParaRPr>
              </a:p>
            </p:txBody>
          </p:sp>
        </p:grpSp>
        <p:grpSp>
          <p:nvGrpSpPr>
            <p:cNvPr id="23" name="Group 22">
              <a:extLst>
                <a:ext uri="{FF2B5EF4-FFF2-40B4-BE49-F238E27FC236}">
                  <a16:creationId xmlns:a16="http://schemas.microsoft.com/office/drawing/2014/main" id="{52C8758A-C1A2-D3A4-1CC2-3EAC3C4292C2}"/>
                </a:ext>
              </a:extLst>
            </p:cNvPr>
            <p:cNvGrpSpPr/>
            <p:nvPr/>
          </p:nvGrpSpPr>
          <p:grpSpPr>
            <a:xfrm>
              <a:off x="4197850" y="4806168"/>
              <a:ext cx="2743666" cy="561036"/>
              <a:chOff x="3931672" y="5463784"/>
              <a:chExt cx="2743666" cy="561036"/>
            </a:xfrm>
          </p:grpSpPr>
          <p:sp>
            <p:nvSpPr>
              <p:cNvPr id="11" name="Rectangle 10">
                <a:extLst>
                  <a:ext uri="{FF2B5EF4-FFF2-40B4-BE49-F238E27FC236}">
                    <a16:creationId xmlns:a16="http://schemas.microsoft.com/office/drawing/2014/main" id="{8CCA9D08-AF84-81AF-D2FD-CE94ACCD8783}"/>
                  </a:ext>
                </a:extLst>
              </p:cNvPr>
              <p:cNvSpPr/>
              <p:nvPr/>
            </p:nvSpPr>
            <p:spPr>
              <a:xfrm>
                <a:off x="3931672" y="5463784"/>
                <a:ext cx="637541" cy="56103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5B78E1-DC0F-5A04-CA98-7BC5398026E3}"/>
                  </a:ext>
                </a:extLst>
              </p:cNvPr>
              <p:cNvSpPr txBox="1"/>
              <p:nvPr/>
            </p:nvSpPr>
            <p:spPr>
              <a:xfrm>
                <a:off x="3932138" y="5503626"/>
                <a:ext cx="274320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bg1"/>
                    </a:solidFill>
                    <a:ea typeface="Calibri"/>
                    <a:cs typeface="Calibri"/>
                  </a:rPr>
                  <a:t> 03</a:t>
                </a:r>
                <a:endParaRPr lang="en-US" sz="2600" b="1">
                  <a:solidFill>
                    <a:schemeClr val="bg1"/>
                  </a:solidFill>
                </a:endParaRPr>
              </a:p>
            </p:txBody>
          </p:sp>
        </p:grpSp>
        <p:sp>
          <p:nvSpPr>
            <p:cNvPr id="19" name="Minus Sign 18">
              <a:extLst>
                <a:ext uri="{FF2B5EF4-FFF2-40B4-BE49-F238E27FC236}">
                  <a16:creationId xmlns:a16="http://schemas.microsoft.com/office/drawing/2014/main" id="{9CC4B711-EED1-78A6-DCA4-AC487A32F8B9}"/>
                </a:ext>
              </a:extLst>
            </p:cNvPr>
            <p:cNvSpPr/>
            <p:nvPr/>
          </p:nvSpPr>
          <p:spPr>
            <a:xfrm>
              <a:off x="5325975" y="2080318"/>
              <a:ext cx="2104249" cy="35277"/>
            </a:xfrm>
            <a:prstGeom prst="mathMin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0063FDD3-7AE2-F925-6485-A619B3BC7DA1}"/>
                </a:ext>
              </a:extLst>
            </p:cNvPr>
            <p:cNvSpPr/>
            <p:nvPr/>
          </p:nvSpPr>
          <p:spPr>
            <a:xfrm>
              <a:off x="9306456" y="3446859"/>
              <a:ext cx="1766441" cy="50934"/>
            </a:xfrm>
            <a:prstGeom prst="mathMinus">
              <a:avLst/>
            </a:prstGeom>
            <a:solidFill>
              <a:srgbClr val="FA860A"/>
            </a:solidFill>
            <a:ln>
              <a:solidFill>
                <a:srgbClr val="FA86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Sign 21">
              <a:extLst>
                <a:ext uri="{FF2B5EF4-FFF2-40B4-BE49-F238E27FC236}">
                  <a16:creationId xmlns:a16="http://schemas.microsoft.com/office/drawing/2014/main" id="{8DAEADF4-426F-EBA1-C4A0-2AE002403087}"/>
                </a:ext>
              </a:extLst>
            </p:cNvPr>
            <p:cNvSpPr/>
            <p:nvPr/>
          </p:nvSpPr>
          <p:spPr>
            <a:xfrm>
              <a:off x="4389990" y="5137871"/>
              <a:ext cx="3488769" cy="35276"/>
            </a:xfrm>
            <a:prstGeom prst="mathMinus">
              <a:avLst/>
            </a:prstGeom>
            <a:solidFill>
              <a:srgbClr val="FFC000"/>
            </a:solidFill>
            <a:ln>
              <a:solidFill>
                <a:srgbClr val="E6A91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inus Sign 24">
              <a:extLst>
                <a:ext uri="{FF2B5EF4-FFF2-40B4-BE49-F238E27FC236}">
                  <a16:creationId xmlns:a16="http://schemas.microsoft.com/office/drawing/2014/main" id="{D52AE55C-4C58-8B58-9A6C-7B30B14A6814}"/>
                </a:ext>
              </a:extLst>
            </p:cNvPr>
            <p:cNvSpPr/>
            <p:nvPr/>
          </p:nvSpPr>
          <p:spPr>
            <a:xfrm>
              <a:off x="9134221" y="6249555"/>
              <a:ext cx="3238249" cy="19619"/>
            </a:xfrm>
            <a:prstGeom prst="mathMinus">
              <a:avLst/>
            </a:prstGeom>
            <a:solidFill>
              <a:srgbClr val="FFC0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0D212F5-CDCD-2B48-5C86-194D30C93DBC}"/>
                </a:ext>
              </a:extLst>
            </p:cNvPr>
            <p:cNvSpPr txBox="1"/>
            <p:nvPr/>
          </p:nvSpPr>
          <p:spPr>
            <a:xfrm>
              <a:off x="11686261" y="2576507"/>
              <a:ext cx="504485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Calibri"/>
                  <a:cs typeface="Calibri"/>
                </a:rPr>
                <a:t>Estimate uplift for each user</a:t>
              </a:r>
              <a:endParaRPr lang="en-US" sz="3200" b="1"/>
            </a:p>
          </p:txBody>
        </p:sp>
        <p:sp>
          <p:nvSpPr>
            <p:cNvPr id="31" name="TextBox 30">
              <a:extLst>
                <a:ext uri="{FF2B5EF4-FFF2-40B4-BE49-F238E27FC236}">
                  <a16:creationId xmlns:a16="http://schemas.microsoft.com/office/drawing/2014/main" id="{3E2854C9-2F69-C4FC-E9B0-75038882B0E3}"/>
                </a:ext>
              </a:extLst>
            </p:cNvPr>
            <p:cNvSpPr txBox="1"/>
            <p:nvPr/>
          </p:nvSpPr>
          <p:spPr>
            <a:xfrm>
              <a:off x="12719657" y="5488808"/>
              <a:ext cx="504485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Calibri"/>
                  <a:cs typeface="Calibri"/>
                </a:rPr>
                <a:t>Guide targeting using individual treatment effect</a:t>
              </a:r>
              <a:endParaRPr lang="en-US" sz="3200" b="1"/>
            </a:p>
          </p:txBody>
        </p:sp>
        <p:sp>
          <p:nvSpPr>
            <p:cNvPr id="32" name="TextBox 31">
              <a:extLst>
                <a:ext uri="{FF2B5EF4-FFF2-40B4-BE49-F238E27FC236}">
                  <a16:creationId xmlns:a16="http://schemas.microsoft.com/office/drawing/2014/main" id="{EC428866-CD3C-9B79-E8A7-E9CD8689248C}"/>
                </a:ext>
              </a:extLst>
            </p:cNvPr>
            <p:cNvSpPr txBox="1"/>
            <p:nvPr/>
          </p:nvSpPr>
          <p:spPr>
            <a:xfrm>
              <a:off x="68370" y="4799876"/>
              <a:ext cx="517011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Calibri"/>
                  <a:cs typeface="Calibri"/>
                </a:rPr>
                <a:t>Select users based on</a:t>
              </a:r>
              <a:endParaRPr lang="en-US"/>
            </a:p>
            <a:p>
              <a:r>
                <a:rPr lang="en-US" sz="3200" b="1">
                  <a:ea typeface="Calibri"/>
                  <a:cs typeface="Calibri"/>
                </a:rPr>
                <a:t> budget</a:t>
              </a:r>
              <a:endParaRPr lang="en-US"/>
            </a:p>
          </p:txBody>
        </p:sp>
        <p:sp>
          <p:nvSpPr>
            <p:cNvPr id="33" name="TextBox 32">
              <a:extLst>
                <a:ext uri="{FF2B5EF4-FFF2-40B4-BE49-F238E27FC236}">
                  <a16:creationId xmlns:a16="http://schemas.microsoft.com/office/drawing/2014/main" id="{7C5F83EC-6EB9-687B-EC6C-2D3F1B7C2BE6}"/>
                </a:ext>
              </a:extLst>
            </p:cNvPr>
            <p:cNvSpPr txBox="1"/>
            <p:nvPr/>
          </p:nvSpPr>
          <p:spPr>
            <a:xfrm>
              <a:off x="5739" y="1699684"/>
              <a:ext cx="504485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Calibri"/>
                  <a:cs typeface="Calibri"/>
                </a:rPr>
                <a:t>Train two predictive models</a:t>
              </a:r>
            </a:p>
          </p:txBody>
        </p:sp>
      </p:grpSp>
      <p:sp>
        <p:nvSpPr>
          <p:cNvPr id="2" name="TextBox 1">
            <a:extLst>
              <a:ext uri="{FF2B5EF4-FFF2-40B4-BE49-F238E27FC236}">
                <a16:creationId xmlns:a16="http://schemas.microsoft.com/office/drawing/2014/main" id="{80778975-5A62-7E8D-FE84-4695E5D40E2C}"/>
              </a:ext>
            </a:extLst>
          </p:cNvPr>
          <p:cNvSpPr txBox="1"/>
          <p:nvPr/>
        </p:nvSpPr>
        <p:spPr>
          <a:xfrm>
            <a:off x="362633" y="310798"/>
            <a:ext cx="100239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u="sng">
                <a:ea typeface="Calibri"/>
                <a:cs typeface="Calibri"/>
              </a:rPr>
              <a:t>Modeling Approach: Estimating Uplift</a:t>
            </a:r>
            <a:endParaRPr lang="en-US" u="sng">
              <a:ea typeface="Calibri"/>
              <a:cs typeface="Calibri"/>
            </a:endParaRPr>
          </a:p>
        </p:txBody>
      </p:sp>
      <p:sp>
        <p:nvSpPr>
          <p:cNvPr id="4" name="TextBox 3">
            <a:extLst>
              <a:ext uri="{FF2B5EF4-FFF2-40B4-BE49-F238E27FC236}">
                <a16:creationId xmlns:a16="http://schemas.microsoft.com/office/drawing/2014/main" id="{A747D1A7-C520-7836-196B-246E52D2BFC0}"/>
              </a:ext>
            </a:extLst>
          </p:cNvPr>
          <p:cNvSpPr txBox="1"/>
          <p:nvPr/>
        </p:nvSpPr>
        <p:spPr>
          <a:xfrm>
            <a:off x="12077" y="3436155"/>
            <a:ext cx="523274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00">
                <a:latin typeface="Gill Sans MT"/>
                <a:ea typeface="Calibri"/>
                <a:cs typeface="Calibri"/>
              </a:rPr>
              <a:t>Model A predicts outcome probability if treated; Model B predicts if not treated.</a:t>
            </a:r>
            <a:endParaRPr lang="en-US" sz="2300">
              <a:latin typeface="Gill Sans MT"/>
            </a:endParaRPr>
          </a:p>
        </p:txBody>
      </p:sp>
      <p:sp>
        <p:nvSpPr>
          <p:cNvPr id="27" name="TextBox 26">
            <a:extLst>
              <a:ext uri="{FF2B5EF4-FFF2-40B4-BE49-F238E27FC236}">
                <a16:creationId xmlns:a16="http://schemas.microsoft.com/office/drawing/2014/main" id="{59191FE5-8BC3-34D1-6E45-7F0336097871}"/>
              </a:ext>
            </a:extLst>
          </p:cNvPr>
          <p:cNvSpPr txBox="1"/>
          <p:nvPr/>
        </p:nvSpPr>
        <p:spPr>
          <a:xfrm>
            <a:off x="43391" y="6849497"/>
            <a:ext cx="454381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00">
                <a:latin typeface="Gill Sans MT"/>
                <a:ea typeface="Calibri"/>
                <a:cs typeface="Calibri"/>
              </a:rPr>
              <a:t>Choose up to budget B users with highest estimated uplift for targeting.</a:t>
            </a:r>
          </a:p>
        </p:txBody>
      </p:sp>
      <p:sp>
        <p:nvSpPr>
          <p:cNvPr id="29" name="TextBox 28">
            <a:extLst>
              <a:ext uri="{FF2B5EF4-FFF2-40B4-BE49-F238E27FC236}">
                <a16:creationId xmlns:a16="http://schemas.microsoft.com/office/drawing/2014/main" id="{4FACFF34-91F1-2FDA-71C3-BFF3B2D718AE}"/>
              </a:ext>
            </a:extLst>
          </p:cNvPr>
          <p:cNvSpPr txBox="1"/>
          <p:nvPr/>
        </p:nvSpPr>
        <p:spPr>
          <a:xfrm>
            <a:off x="11582994" y="4140743"/>
            <a:ext cx="5232746"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00">
                <a:latin typeface="Gill Sans MT"/>
                <a:ea typeface="Calibri"/>
                <a:cs typeface="Calibri"/>
              </a:rPr>
              <a:t>Calculate uplift as difference in predicted probabilities between treated and control models.</a:t>
            </a:r>
          </a:p>
        </p:txBody>
      </p:sp>
      <p:sp>
        <p:nvSpPr>
          <p:cNvPr id="34" name="TextBox 33">
            <a:extLst>
              <a:ext uri="{FF2B5EF4-FFF2-40B4-BE49-F238E27FC236}">
                <a16:creationId xmlns:a16="http://schemas.microsoft.com/office/drawing/2014/main" id="{395061AC-9A17-673E-024E-39CB835B0155}"/>
              </a:ext>
            </a:extLst>
          </p:cNvPr>
          <p:cNvSpPr txBox="1"/>
          <p:nvPr/>
        </p:nvSpPr>
        <p:spPr>
          <a:xfrm>
            <a:off x="12553761" y="7601059"/>
            <a:ext cx="523274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300">
                <a:latin typeface="Gill Sans MT"/>
                <a:ea typeface="Calibri"/>
                <a:cs typeface="Calibri"/>
              </a:rPr>
              <a:t>Use uplift estimates to prioritize users who benefit most from treatment.</a:t>
            </a:r>
          </a:p>
        </p:txBody>
      </p:sp>
    </p:spTree>
    <p:extLst>
      <p:ext uri="{BB962C8B-B14F-4D97-AF65-F5344CB8AC3E}">
        <p14:creationId xmlns:p14="http://schemas.microsoft.com/office/powerpoint/2010/main" val="419983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E4E2"/>
        </a:solidFill>
        <a:effectLst/>
      </p:bgPr>
    </p:bg>
    <p:spTree>
      <p:nvGrpSpPr>
        <p:cNvPr id="1" name=""/>
        <p:cNvGrpSpPr/>
        <p:nvPr/>
      </p:nvGrpSpPr>
      <p:grpSpPr>
        <a:xfrm>
          <a:off x="0" y="0"/>
          <a:ext cx="0" cy="0"/>
          <a:chOff x="0" y="0"/>
          <a:chExt cx="0" cy="0"/>
        </a:xfrm>
      </p:grpSpPr>
      <p:grpSp>
        <p:nvGrpSpPr>
          <p:cNvPr id="2" name="Group 2"/>
          <p:cNvGrpSpPr/>
          <p:nvPr/>
        </p:nvGrpSpPr>
        <p:grpSpPr>
          <a:xfrm>
            <a:off x="0" y="7910247"/>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42333" y="0"/>
                  </a:moveTo>
                  <a:lnTo>
                    <a:pt x="4774259" y="0"/>
                  </a:lnTo>
                  <a:cubicBezTo>
                    <a:pt x="4785487" y="0"/>
                    <a:pt x="4796254" y="4460"/>
                    <a:pt x="4804193" y="12399"/>
                  </a:cubicBezTo>
                  <a:cubicBezTo>
                    <a:pt x="4812132" y="20338"/>
                    <a:pt x="4816592" y="31106"/>
                    <a:pt x="4816592" y="42333"/>
                  </a:cubicBezTo>
                  <a:lnTo>
                    <a:pt x="4816592" y="770467"/>
                  </a:lnTo>
                  <a:cubicBezTo>
                    <a:pt x="4816592" y="781694"/>
                    <a:pt x="4812132" y="792462"/>
                    <a:pt x="4804193" y="800401"/>
                  </a:cubicBezTo>
                  <a:cubicBezTo>
                    <a:pt x="4796254" y="808340"/>
                    <a:pt x="4785487" y="812800"/>
                    <a:pt x="4774259" y="812800"/>
                  </a:cubicBezTo>
                  <a:lnTo>
                    <a:pt x="42333" y="812800"/>
                  </a:lnTo>
                  <a:cubicBezTo>
                    <a:pt x="31106" y="812800"/>
                    <a:pt x="20338" y="808340"/>
                    <a:pt x="12399" y="800401"/>
                  </a:cubicBezTo>
                  <a:cubicBezTo>
                    <a:pt x="4460" y="792462"/>
                    <a:pt x="0" y="781694"/>
                    <a:pt x="0" y="770467"/>
                  </a:cubicBezTo>
                  <a:lnTo>
                    <a:pt x="0" y="42333"/>
                  </a:lnTo>
                  <a:cubicBezTo>
                    <a:pt x="0" y="31106"/>
                    <a:pt x="4460" y="20338"/>
                    <a:pt x="12399" y="12399"/>
                  </a:cubicBezTo>
                  <a:cubicBezTo>
                    <a:pt x="20338" y="4460"/>
                    <a:pt x="31106" y="0"/>
                    <a:pt x="42333" y="0"/>
                  </a:cubicBezTo>
                  <a:close/>
                </a:path>
              </a:pathLst>
            </a:custGeom>
            <a:solidFill>
              <a:srgbClr val="E24A32"/>
            </a:solidFill>
          </p:spPr>
        </p:sp>
        <p:sp>
          <p:nvSpPr>
            <p:cNvPr id="4" name="TextBox 4"/>
            <p:cNvSpPr txBox="1"/>
            <p:nvPr/>
          </p:nvSpPr>
          <p:spPr>
            <a:xfrm>
              <a:off x="0" y="-66675"/>
              <a:ext cx="4816593" cy="879475"/>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321608" y="5473709"/>
            <a:ext cx="7186454" cy="3050163"/>
            <a:chOff x="0" y="0"/>
            <a:chExt cx="1113370" cy="472550"/>
          </a:xfrm>
        </p:grpSpPr>
        <p:sp>
          <p:nvSpPr>
            <p:cNvPr id="6" name="Freeform 6"/>
            <p:cNvSpPr/>
            <p:nvPr/>
          </p:nvSpPr>
          <p:spPr>
            <a:xfrm>
              <a:off x="0" y="0"/>
              <a:ext cx="1113370" cy="472550"/>
            </a:xfrm>
            <a:custGeom>
              <a:avLst/>
              <a:gdLst/>
              <a:ahLst/>
              <a:cxnLst/>
              <a:rect l="l" t="t" r="r" b="b"/>
              <a:pathLst>
                <a:path w="1113370" h="472550">
                  <a:moveTo>
                    <a:pt x="32319" y="0"/>
                  </a:moveTo>
                  <a:lnTo>
                    <a:pt x="1081051" y="0"/>
                  </a:lnTo>
                  <a:cubicBezTo>
                    <a:pt x="1098900" y="0"/>
                    <a:pt x="1113370" y="14470"/>
                    <a:pt x="1113370" y="32319"/>
                  </a:cubicBezTo>
                  <a:lnTo>
                    <a:pt x="1113370" y="440231"/>
                  </a:lnTo>
                  <a:cubicBezTo>
                    <a:pt x="1113370" y="458081"/>
                    <a:pt x="1098900" y="472550"/>
                    <a:pt x="1081051" y="472550"/>
                  </a:cubicBezTo>
                  <a:lnTo>
                    <a:pt x="32319" y="472550"/>
                  </a:lnTo>
                  <a:cubicBezTo>
                    <a:pt x="14470" y="472550"/>
                    <a:pt x="0" y="458081"/>
                    <a:pt x="0" y="440231"/>
                  </a:cubicBezTo>
                  <a:lnTo>
                    <a:pt x="0" y="32319"/>
                  </a:lnTo>
                  <a:cubicBezTo>
                    <a:pt x="0" y="14470"/>
                    <a:pt x="14470" y="0"/>
                    <a:pt x="32319" y="0"/>
                  </a:cubicBezTo>
                  <a:close/>
                </a:path>
              </a:pathLst>
            </a:custGeom>
            <a:blipFill>
              <a:blip r:embed="rId2"/>
              <a:stretch>
                <a:fillRect t="-28487" b="-28487"/>
              </a:stretch>
            </a:blipFill>
          </p:spPr>
        </p:sp>
      </p:grpSp>
      <p:sp>
        <p:nvSpPr>
          <p:cNvPr id="23" name="TextBox 23"/>
          <p:cNvSpPr txBox="1"/>
          <p:nvPr/>
        </p:nvSpPr>
        <p:spPr>
          <a:xfrm>
            <a:off x="203326" y="2777515"/>
            <a:ext cx="7156556" cy="961802"/>
          </a:xfrm>
          <a:prstGeom prst="rect">
            <a:avLst/>
          </a:prstGeom>
        </p:spPr>
        <p:txBody>
          <a:bodyPr lIns="0" tIns="0" rIns="0" bIns="0" rtlCol="0" anchor="t">
            <a:spAutoFit/>
          </a:bodyPr>
          <a:lstStyle/>
          <a:p>
            <a:pPr>
              <a:lnSpc>
                <a:spcPts val="7480"/>
              </a:lnSpc>
              <a:spcBef>
                <a:spcPct val="0"/>
              </a:spcBef>
            </a:pPr>
            <a:r>
              <a:rPr lang="en-US" sz="6800" b="1">
                <a:solidFill>
                  <a:srgbClr val="0B0A0A"/>
                </a:solidFill>
                <a:latin typeface="Agrandir Bold"/>
                <a:ea typeface="Agrandir Bold"/>
                <a:cs typeface="Agrandir Bold"/>
              </a:rPr>
              <a:t>Easy problem</a:t>
            </a:r>
            <a:endParaRPr lang="en-US" sz="6800" b="1" u="none" strike="noStrike">
              <a:solidFill>
                <a:srgbClr val="0B0A0A"/>
              </a:solidFill>
              <a:latin typeface="Agrandir Bold"/>
              <a:ea typeface="Agrandir Bold"/>
              <a:cs typeface="Agrandir Bold"/>
            </a:endParaRPr>
          </a:p>
        </p:txBody>
      </p:sp>
      <p:grpSp>
        <p:nvGrpSpPr>
          <p:cNvPr id="47" name="Group 46">
            <a:extLst>
              <a:ext uri="{FF2B5EF4-FFF2-40B4-BE49-F238E27FC236}">
                <a16:creationId xmlns:a16="http://schemas.microsoft.com/office/drawing/2014/main" id="{104B1F0C-955B-2B4B-3D64-4839F6B169BF}"/>
              </a:ext>
            </a:extLst>
          </p:cNvPr>
          <p:cNvGrpSpPr/>
          <p:nvPr/>
        </p:nvGrpSpPr>
        <p:grpSpPr>
          <a:xfrm>
            <a:off x="7652372" y="1706036"/>
            <a:ext cx="10397530" cy="7192528"/>
            <a:chOff x="8072593" y="2882654"/>
            <a:chExt cx="10397530" cy="7192528"/>
          </a:xfrm>
        </p:grpSpPr>
        <p:grpSp>
          <p:nvGrpSpPr>
            <p:cNvPr id="30" name="Group 29">
              <a:extLst>
                <a:ext uri="{FF2B5EF4-FFF2-40B4-BE49-F238E27FC236}">
                  <a16:creationId xmlns:a16="http://schemas.microsoft.com/office/drawing/2014/main" id="{DB379DDA-3409-26AC-26E7-98AEB578AAF3}"/>
                </a:ext>
              </a:extLst>
            </p:cNvPr>
            <p:cNvGrpSpPr/>
            <p:nvPr/>
          </p:nvGrpSpPr>
          <p:grpSpPr>
            <a:xfrm>
              <a:off x="11812508" y="2882654"/>
              <a:ext cx="2922642" cy="3644024"/>
              <a:chOff x="9543316" y="1639293"/>
              <a:chExt cx="3275627" cy="4433547"/>
            </a:xfrm>
          </p:grpSpPr>
          <p:grpSp>
            <p:nvGrpSpPr>
              <p:cNvPr id="7" name="Group 7"/>
              <p:cNvGrpSpPr/>
              <p:nvPr/>
            </p:nvGrpSpPr>
            <p:grpSpPr>
              <a:xfrm>
                <a:off x="9543316" y="1639293"/>
                <a:ext cx="3275627" cy="4433547"/>
                <a:chOff x="0" y="-57150"/>
                <a:chExt cx="866862" cy="903596"/>
              </a:xfrm>
            </p:grpSpPr>
            <p:sp>
              <p:nvSpPr>
                <p:cNvPr id="8" name="Freeform 8"/>
                <p:cNvSpPr/>
                <p:nvPr/>
              </p:nvSpPr>
              <p:spPr>
                <a:xfrm>
                  <a:off x="0" y="0"/>
                  <a:ext cx="866862" cy="846446"/>
                </a:xfrm>
                <a:custGeom>
                  <a:avLst/>
                  <a:gdLst/>
                  <a:ahLst/>
                  <a:cxnLst/>
                  <a:rect l="l" t="t" r="r" b="b"/>
                  <a:pathLst>
                    <a:path w="866862" h="846446">
                      <a:moveTo>
                        <a:pt x="866862" y="47045"/>
                      </a:moveTo>
                      <a:lnTo>
                        <a:pt x="866862" y="799401"/>
                      </a:lnTo>
                      <a:cubicBezTo>
                        <a:pt x="866862" y="825383"/>
                        <a:pt x="845799" y="846446"/>
                        <a:pt x="819817" y="846446"/>
                      </a:cubicBezTo>
                      <a:lnTo>
                        <a:pt x="47045" y="846446"/>
                      </a:lnTo>
                      <a:cubicBezTo>
                        <a:pt x="34568" y="846446"/>
                        <a:pt x="22602" y="841490"/>
                        <a:pt x="13779" y="832667"/>
                      </a:cubicBezTo>
                      <a:cubicBezTo>
                        <a:pt x="4957" y="823844"/>
                        <a:pt x="0" y="811878"/>
                        <a:pt x="0" y="799401"/>
                      </a:cubicBezTo>
                      <a:lnTo>
                        <a:pt x="0" y="47045"/>
                      </a:lnTo>
                      <a:cubicBezTo>
                        <a:pt x="0" y="34568"/>
                        <a:pt x="4957" y="22602"/>
                        <a:pt x="13779" y="13779"/>
                      </a:cubicBezTo>
                      <a:cubicBezTo>
                        <a:pt x="22602" y="4957"/>
                        <a:pt x="34568" y="0"/>
                        <a:pt x="47045" y="0"/>
                      </a:cubicBezTo>
                      <a:lnTo>
                        <a:pt x="819817" y="0"/>
                      </a:lnTo>
                      <a:cubicBezTo>
                        <a:pt x="832294" y="0"/>
                        <a:pt x="844260" y="4957"/>
                        <a:pt x="853082" y="13779"/>
                      </a:cubicBezTo>
                      <a:cubicBezTo>
                        <a:pt x="861905" y="22602"/>
                        <a:pt x="866862" y="34568"/>
                        <a:pt x="866862" y="47045"/>
                      </a:cubicBezTo>
                      <a:close/>
                    </a:path>
                  </a:pathLst>
                </a:custGeom>
                <a:solidFill>
                  <a:srgbClr val="E24A32"/>
                </a:solidFill>
              </p:spPr>
            </p:sp>
            <p:sp>
              <p:nvSpPr>
                <p:cNvPr id="9" name="TextBox 9"/>
                <p:cNvSpPr txBox="1"/>
                <p:nvPr/>
              </p:nvSpPr>
              <p:spPr>
                <a:xfrm>
                  <a:off x="0" y="-57150"/>
                  <a:ext cx="866862" cy="903596"/>
                </a:xfrm>
                <a:prstGeom prst="rect">
                  <a:avLst/>
                </a:prstGeom>
              </p:spPr>
              <p:txBody>
                <a:bodyPr lIns="50800" tIns="50800" rIns="50800" bIns="50800" rtlCol="0" anchor="ctr"/>
                <a:lstStyle/>
                <a:p>
                  <a:pPr algn="ctr">
                    <a:lnSpc>
                      <a:spcPts val="3306"/>
                    </a:lnSpc>
                  </a:pPr>
                  <a:endParaRPr/>
                </a:p>
              </p:txBody>
            </p:sp>
          </p:grpSp>
          <p:sp>
            <p:nvSpPr>
              <p:cNvPr id="13" name="Freeform 13"/>
              <p:cNvSpPr/>
              <p:nvPr/>
            </p:nvSpPr>
            <p:spPr>
              <a:xfrm>
                <a:off x="10762518" y="2068507"/>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9849362" y="2961665"/>
                <a:ext cx="2760911" cy="3069872"/>
              </a:xfrm>
              <a:prstGeom prst="rect">
                <a:avLst/>
              </a:prstGeom>
            </p:spPr>
            <p:txBody>
              <a:bodyPr lIns="0" tIns="0" rIns="0" bIns="0" rtlCol="0" anchor="t">
                <a:spAutoFit/>
              </a:bodyPr>
              <a:lstStyle/>
              <a:p>
                <a:pPr algn="ctr">
                  <a:lnSpc>
                    <a:spcPts val="2799"/>
                  </a:lnSpc>
                </a:pPr>
                <a:r>
                  <a:rPr lang="en-US" sz="2800" b="1">
                    <a:solidFill>
                      <a:srgbClr val="FFFFFF"/>
                    </a:solidFill>
                    <a:latin typeface="Aptos"/>
                    <a:ea typeface="Poppins"/>
                    <a:cs typeface="Poppins"/>
                  </a:rPr>
                  <a:t>Linear Programming</a:t>
                </a:r>
              </a:p>
              <a:p>
                <a:pPr algn="ctr">
                  <a:lnSpc>
                    <a:spcPts val="2799"/>
                  </a:lnSpc>
                </a:pPr>
                <a:r>
                  <a:rPr lang="en-US" sz="2800" b="1">
                    <a:solidFill>
                      <a:srgbClr val="FFFFFF"/>
                    </a:solidFill>
                    <a:latin typeface="Aptos"/>
                    <a:cs typeface="Poppins"/>
                  </a:rPr>
                  <a:t>Formulation for Approximate Uplift Maximization</a:t>
                </a:r>
              </a:p>
            </p:txBody>
          </p:sp>
        </p:grpSp>
        <p:grpSp>
          <p:nvGrpSpPr>
            <p:cNvPr id="31" name="Group 30">
              <a:extLst>
                <a:ext uri="{FF2B5EF4-FFF2-40B4-BE49-F238E27FC236}">
                  <a16:creationId xmlns:a16="http://schemas.microsoft.com/office/drawing/2014/main" id="{23C3CB0A-090C-D4FE-59D8-51E73053AB0F}"/>
                </a:ext>
              </a:extLst>
            </p:cNvPr>
            <p:cNvGrpSpPr/>
            <p:nvPr/>
          </p:nvGrpSpPr>
          <p:grpSpPr>
            <a:xfrm>
              <a:off x="15750339" y="3257508"/>
              <a:ext cx="2719784" cy="2766748"/>
              <a:chOff x="15077986" y="1971664"/>
              <a:chExt cx="3291284" cy="3430665"/>
            </a:xfrm>
          </p:grpSpPr>
          <p:grpSp>
            <p:nvGrpSpPr>
              <p:cNvPr id="10" name="Group 10"/>
              <p:cNvGrpSpPr/>
              <p:nvPr/>
            </p:nvGrpSpPr>
            <p:grpSpPr>
              <a:xfrm>
                <a:off x="15077986" y="1971664"/>
                <a:ext cx="3291284" cy="3430665"/>
                <a:chOff x="0" y="-57150"/>
                <a:chExt cx="866862" cy="903596"/>
              </a:xfrm>
            </p:grpSpPr>
            <p:sp>
              <p:nvSpPr>
                <p:cNvPr id="11" name="Freeform 11"/>
                <p:cNvSpPr/>
                <p:nvPr/>
              </p:nvSpPr>
              <p:spPr>
                <a:xfrm>
                  <a:off x="0" y="0"/>
                  <a:ext cx="866862" cy="846446"/>
                </a:xfrm>
                <a:custGeom>
                  <a:avLst/>
                  <a:gdLst/>
                  <a:ahLst/>
                  <a:cxnLst/>
                  <a:rect l="l" t="t" r="r" b="b"/>
                  <a:pathLst>
                    <a:path w="866862" h="846446">
                      <a:moveTo>
                        <a:pt x="866862" y="47045"/>
                      </a:moveTo>
                      <a:lnTo>
                        <a:pt x="866862" y="799401"/>
                      </a:lnTo>
                      <a:cubicBezTo>
                        <a:pt x="866862" y="825383"/>
                        <a:pt x="845799" y="846446"/>
                        <a:pt x="819817" y="846446"/>
                      </a:cubicBezTo>
                      <a:lnTo>
                        <a:pt x="47045" y="846446"/>
                      </a:lnTo>
                      <a:cubicBezTo>
                        <a:pt x="34568" y="846446"/>
                        <a:pt x="22602" y="841490"/>
                        <a:pt x="13779" y="832667"/>
                      </a:cubicBezTo>
                      <a:cubicBezTo>
                        <a:pt x="4957" y="823844"/>
                        <a:pt x="0" y="811878"/>
                        <a:pt x="0" y="799401"/>
                      </a:cubicBezTo>
                      <a:lnTo>
                        <a:pt x="0" y="47045"/>
                      </a:lnTo>
                      <a:cubicBezTo>
                        <a:pt x="0" y="34568"/>
                        <a:pt x="4957" y="22602"/>
                        <a:pt x="13779" y="13779"/>
                      </a:cubicBezTo>
                      <a:cubicBezTo>
                        <a:pt x="22602" y="4957"/>
                        <a:pt x="34568" y="0"/>
                        <a:pt x="47045" y="0"/>
                      </a:cubicBezTo>
                      <a:lnTo>
                        <a:pt x="819817" y="0"/>
                      </a:lnTo>
                      <a:cubicBezTo>
                        <a:pt x="832294" y="0"/>
                        <a:pt x="844260" y="4957"/>
                        <a:pt x="853082" y="13779"/>
                      </a:cubicBezTo>
                      <a:cubicBezTo>
                        <a:pt x="861905" y="22602"/>
                        <a:pt x="866862" y="34568"/>
                        <a:pt x="866862" y="47045"/>
                      </a:cubicBezTo>
                      <a:close/>
                    </a:path>
                  </a:pathLst>
                </a:custGeom>
                <a:solidFill>
                  <a:srgbClr val="0B0A0A"/>
                </a:solidFill>
              </p:spPr>
            </p:sp>
            <p:sp>
              <p:nvSpPr>
                <p:cNvPr id="12" name="TextBox 12"/>
                <p:cNvSpPr txBox="1"/>
                <p:nvPr/>
              </p:nvSpPr>
              <p:spPr>
                <a:xfrm>
                  <a:off x="0" y="-57150"/>
                  <a:ext cx="866862" cy="903596"/>
                </a:xfrm>
                <a:prstGeom prst="rect">
                  <a:avLst/>
                </a:prstGeom>
              </p:spPr>
              <p:txBody>
                <a:bodyPr lIns="50800" tIns="50800" rIns="50800" bIns="50800" rtlCol="0" anchor="ctr"/>
                <a:lstStyle/>
                <a:p>
                  <a:pPr algn="ctr">
                    <a:lnSpc>
                      <a:spcPts val="3306"/>
                    </a:lnSpc>
                  </a:pPr>
                  <a:endParaRPr/>
                </a:p>
              </p:txBody>
            </p:sp>
          </p:grpSp>
          <p:sp>
            <p:nvSpPr>
              <p:cNvPr id="14" name="Freeform 14"/>
              <p:cNvSpPr/>
              <p:nvPr/>
            </p:nvSpPr>
            <p:spPr>
              <a:xfrm>
                <a:off x="16161565" y="2481820"/>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15343172" y="3792491"/>
                <a:ext cx="2760911" cy="1335710"/>
              </a:xfrm>
              <a:prstGeom prst="rect">
                <a:avLst/>
              </a:prstGeom>
            </p:spPr>
            <p:txBody>
              <a:bodyPr lIns="0" tIns="0" rIns="0" bIns="0" rtlCol="0" anchor="t">
                <a:spAutoFit/>
              </a:bodyPr>
              <a:lstStyle/>
              <a:p>
                <a:pPr algn="ctr">
                  <a:lnSpc>
                    <a:spcPts val="2799"/>
                  </a:lnSpc>
                </a:pPr>
                <a:r>
                  <a:rPr lang="en-US" sz="2350">
                    <a:solidFill>
                      <a:srgbClr val="FFFFFF"/>
                    </a:solidFill>
                    <a:latin typeface="Poppins"/>
                    <a:ea typeface="Poppins"/>
                    <a:cs typeface="Poppins"/>
                  </a:rPr>
                  <a:t>No strict Budget</a:t>
                </a:r>
              </a:p>
              <a:p>
                <a:pPr algn="ctr">
                  <a:lnSpc>
                    <a:spcPts val="2799"/>
                  </a:lnSpc>
                </a:pPr>
                <a:r>
                  <a:rPr lang="en-US" sz="2350">
                    <a:solidFill>
                      <a:srgbClr val="FFFFFF"/>
                    </a:solidFill>
                    <a:latin typeface="Poppins"/>
                    <a:ea typeface="Poppins"/>
                    <a:cs typeface="Poppins"/>
                  </a:rPr>
                  <a:t>constraint</a:t>
                </a:r>
              </a:p>
            </p:txBody>
          </p:sp>
        </p:grpSp>
        <p:pic>
          <p:nvPicPr>
            <p:cNvPr id="28" name="Graphic 27" descr="Line arrow: Straight with solid fill">
              <a:extLst>
                <a:ext uri="{FF2B5EF4-FFF2-40B4-BE49-F238E27FC236}">
                  <a16:creationId xmlns:a16="http://schemas.microsoft.com/office/drawing/2014/main" id="{94BF0036-4A38-414B-2DF6-22D26E1561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4735623" y="4316321"/>
              <a:ext cx="964826" cy="1015252"/>
            </a:xfrm>
            <a:prstGeom prst="rect">
              <a:avLst/>
            </a:prstGeom>
          </p:spPr>
        </p:pic>
        <p:grpSp>
          <p:nvGrpSpPr>
            <p:cNvPr id="33" name="Group 32">
              <a:extLst>
                <a:ext uri="{FF2B5EF4-FFF2-40B4-BE49-F238E27FC236}">
                  <a16:creationId xmlns:a16="http://schemas.microsoft.com/office/drawing/2014/main" id="{6DCDC508-9FDE-2364-A48A-F3EFEFCD2EAE}"/>
                </a:ext>
              </a:extLst>
            </p:cNvPr>
            <p:cNvGrpSpPr/>
            <p:nvPr/>
          </p:nvGrpSpPr>
          <p:grpSpPr>
            <a:xfrm>
              <a:off x="11800265" y="7283251"/>
              <a:ext cx="2921490" cy="2791931"/>
              <a:chOff x="15077986" y="1971664"/>
              <a:chExt cx="3291284" cy="3430665"/>
            </a:xfrm>
          </p:grpSpPr>
          <p:grpSp>
            <p:nvGrpSpPr>
              <p:cNvPr id="34" name="Group 10">
                <a:extLst>
                  <a:ext uri="{FF2B5EF4-FFF2-40B4-BE49-F238E27FC236}">
                    <a16:creationId xmlns:a16="http://schemas.microsoft.com/office/drawing/2014/main" id="{613F44BC-FFFF-A722-880D-A814A7F1ED0F}"/>
                  </a:ext>
                </a:extLst>
              </p:cNvPr>
              <p:cNvGrpSpPr/>
              <p:nvPr/>
            </p:nvGrpSpPr>
            <p:grpSpPr>
              <a:xfrm>
                <a:off x="15077986" y="1971664"/>
                <a:ext cx="3291284" cy="3430665"/>
                <a:chOff x="0" y="-57150"/>
                <a:chExt cx="866862" cy="903596"/>
              </a:xfrm>
            </p:grpSpPr>
            <p:sp>
              <p:nvSpPr>
                <p:cNvPr id="37" name="Freeform 11">
                  <a:extLst>
                    <a:ext uri="{FF2B5EF4-FFF2-40B4-BE49-F238E27FC236}">
                      <a16:creationId xmlns:a16="http://schemas.microsoft.com/office/drawing/2014/main" id="{000B09C3-A267-FE78-ECC6-4CD32EC87468}"/>
                    </a:ext>
                  </a:extLst>
                </p:cNvPr>
                <p:cNvSpPr/>
                <p:nvPr/>
              </p:nvSpPr>
              <p:spPr>
                <a:xfrm>
                  <a:off x="0" y="0"/>
                  <a:ext cx="866862" cy="846446"/>
                </a:xfrm>
                <a:custGeom>
                  <a:avLst/>
                  <a:gdLst/>
                  <a:ahLst/>
                  <a:cxnLst/>
                  <a:rect l="l" t="t" r="r" b="b"/>
                  <a:pathLst>
                    <a:path w="866862" h="846446">
                      <a:moveTo>
                        <a:pt x="866862" y="47045"/>
                      </a:moveTo>
                      <a:lnTo>
                        <a:pt x="866862" y="799401"/>
                      </a:lnTo>
                      <a:cubicBezTo>
                        <a:pt x="866862" y="825383"/>
                        <a:pt x="845799" y="846446"/>
                        <a:pt x="819817" y="846446"/>
                      </a:cubicBezTo>
                      <a:lnTo>
                        <a:pt x="47045" y="846446"/>
                      </a:lnTo>
                      <a:cubicBezTo>
                        <a:pt x="34568" y="846446"/>
                        <a:pt x="22602" y="841490"/>
                        <a:pt x="13779" y="832667"/>
                      </a:cubicBezTo>
                      <a:cubicBezTo>
                        <a:pt x="4957" y="823844"/>
                        <a:pt x="0" y="811878"/>
                        <a:pt x="0" y="799401"/>
                      </a:cubicBezTo>
                      <a:lnTo>
                        <a:pt x="0" y="47045"/>
                      </a:lnTo>
                      <a:cubicBezTo>
                        <a:pt x="0" y="34568"/>
                        <a:pt x="4957" y="22602"/>
                        <a:pt x="13779" y="13779"/>
                      </a:cubicBezTo>
                      <a:cubicBezTo>
                        <a:pt x="22602" y="4957"/>
                        <a:pt x="34568" y="0"/>
                        <a:pt x="47045" y="0"/>
                      </a:cubicBezTo>
                      <a:lnTo>
                        <a:pt x="819817" y="0"/>
                      </a:lnTo>
                      <a:cubicBezTo>
                        <a:pt x="832294" y="0"/>
                        <a:pt x="844260" y="4957"/>
                        <a:pt x="853082" y="13779"/>
                      </a:cubicBezTo>
                      <a:cubicBezTo>
                        <a:pt x="861905" y="22602"/>
                        <a:pt x="866862" y="34568"/>
                        <a:pt x="866862" y="47045"/>
                      </a:cubicBezTo>
                      <a:close/>
                    </a:path>
                  </a:pathLst>
                </a:custGeom>
                <a:solidFill>
                  <a:srgbClr val="0B0A0A"/>
                </a:solidFill>
              </p:spPr>
            </p:sp>
            <p:sp>
              <p:nvSpPr>
                <p:cNvPr id="38" name="TextBox 12">
                  <a:extLst>
                    <a:ext uri="{FF2B5EF4-FFF2-40B4-BE49-F238E27FC236}">
                      <a16:creationId xmlns:a16="http://schemas.microsoft.com/office/drawing/2014/main" id="{1498C6D8-62C1-42F5-82A2-1DC87961A992}"/>
                    </a:ext>
                  </a:extLst>
                </p:cNvPr>
                <p:cNvSpPr txBox="1"/>
                <p:nvPr/>
              </p:nvSpPr>
              <p:spPr>
                <a:xfrm>
                  <a:off x="0" y="-57150"/>
                  <a:ext cx="866862" cy="903596"/>
                </a:xfrm>
                <a:prstGeom prst="rect">
                  <a:avLst/>
                </a:prstGeom>
              </p:spPr>
              <p:txBody>
                <a:bodyPr lIns="50800" tIns="50800" rIns="50800" bIns="50800" rtlCol="0" anchor="ctr"/>
                <a:lstStyle/>
                <a:p>
                  <a:pPr algn="ctr">
                    <a:lnSpc>
                      <a:spcPts val="3306"/>
                    </a:lnSpc>
                  </a:pPr>
                  <a:endParaRPr/>
                </a:p>
              </p:txBody>
            </p:sp>
          </p:grpSp>
          <p:sp>
            <p:nvSpPr>
              <p:cNvPr id="35" name="Freeform 14">
                <a:extLst>
                  <a:ext uri="{FF2B5EF4-FFF2-40B4-BE49-F238E27FC236}">
                    <a16:creationId xmlns:a16="http://schemas.microsoft.com/office/drawing/2014/main" id="{56AEB750-FF1B-B5D8-7D9D-25CE0869AF19}"/>
                  </a:ext>
                </a:extLst>
              </p:cNvPr>
              <p:cNvSpPr/>
              <p:nvPr/>
            </p:nvSpPr>
            <p:spPr>
              <a:xfrm>
                <a:off x="16161565" y="2481820"/>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6" name="TextBox 25">
                <a:extLst>
                  <a:ext uri="{FF2B5EF4-FFF2-40B4-BE49-F238E27FC236}">
                    <a16:creationId xmlns:a16="http://schemas.microsoft.com/office/drawing/2014/main" id="{FBACDFB4-A0E7-2BDE-C570-7686C1C2BB4D}"/>
                  </a:ext>
                </a:extLst>
              </p:cNvPr>
              <p:cNvSpPr txBox="1"/>
              <p:nvPr/>
            </p:nvSpPr>
            <p:spPr>
              <a:xfrm>
                <a:off x="15343172" y="3792491"/>
                <a:ext cx="2760911" cy="882441"/>
              </a:xfrm>
              <a:prstGeom prst="rect">
                <a:avLst/>
              </a:prstGeom>
            </p:spPr>
            <p:txBody>
              <a:bodyPr lIns="0" tIns="0" rIns="0" bIns="0" rtlCol="0" anchor="t">
                <a:spAutoFit/>
              </a:bodyPr>
              <a:lstStyle/>
              <a:p>
                <a:pPr algn="ctr">
                  <a:lnSpc>
                    <a:spcPts val="2799"/>
                  </a:lnSpc>
                </a:pPr>
                <a:r>
                  <a:rPr lang="en-US" sz="2400">
                    <a:solidFill>
                      <a:srgbClr val="FFFFFF"/>
                    </a:solidFill>
                    <a:latin typeface="Poppins"/>
                    <a:cs typeface="Poppins"/>
                  </a:rPr>
                  <a:t>2-model uplift approach</a:t>
                </a:r>
              </a:p>
            </p:txBody>
          </p:sp>
        </p:grpSp>
        <p:grpSp>
          <p:nvGrpSpPr>
            <p:cNvPr id="39" name="Group 38">
              <a:extLst>
                <a:ext uri="{FF2B5EF4-FFF2-40B4-BE49-F238E27FC236}">
                  <a16:creationId xmlns:a16="http://schemas.microsoft.com/office/drawing/2014/main" id="{2F0F8F6F-F181-FE8B-0DF1-9A01044D719B}"/>
                </a:ext>
              </a:extLst>
            </p:cNvPr>
            <p:cNvGrpSpPr/>
            <p:nvPr/>
          </p:nvGrpSpPr>
          <p:grpSpPr>
            <a:xfrm>
              <a:off x="8072593" y="3383603"/>
              <a:ext cx="2930517" cy="2590224"/>
              <a:chOff x="14779474" y="1971664"/>
              <a:chExt cx="3779904" cy="3430665"/>
            </a:xfrm>
          </p:grpSpPr>
          <p:grpSp>
            <p:nvGrpSpPr>
              <p:cNvPr id="40" name="Group 10">
                <a:extLst>
                  <a:ext uri="{FF2B5EF4-FFF2-40B4-BE49-F238E27FC236}">
                    <a16:creationId xmlns:a16="http://schemas.microsoft.com/office/drawing/2014/main" id="{68D1B6CB-301F-C4A3-C743-1EDB0A641B65}"/>
                  </a:ext>
                </a:extLst>
              </p:cNvPr>
              <p:cNvGrpSpPr/>
              <p:nvPr/>
            </p:nvGrpSpPr>
            <p:grpSpPr>
              <a:xfrm>
                <a:off x="15077986" y="1971664"/>
                <a:ext cx="3291284" cy="3430665"/>
                <a:chOff x="0" y="-57150"/>
                <a:chExt cx="866862" cy="903596"/>
              </a:xfrm>
            </p:grpSpPr>
            <p:sp>
              <p:nvSpPr>
                <p:cNvPr id="43" name="Freeform 11">
                  <a:extLst>
                    <a:ext uri="{FF2B5EF4-FFF2-40B4-BE49-F238E27FC236}">
                      <a16:creationId xmlns:a16="http://schemas.microsoft.com/office/drawing/2014/main" id="{2B4E0E50-B204-B07D-5AC8-DD99048D1826}"/>
                    </a:ext>
                  </a:extLst>
                </p:cNvPr>
                <p:cNvSpPr/>
                <p:nvPr/>
              </p:nvSpPr>
              <p:spPr>
                <a:xfrm>
                  <a:off x="0" y="0"/>
                  <a:ext cx="866862" cy="846446"/>
                </a:xfrm>
                <a:custGeom>
                  <a:avLst/>
                  <a:gdLst/>
                  <a:ahLst/>
                  <a:cxnLst/>
                  <a:rect l="l" t="t" r="r" b="b"/>
                  <a:pathLst>
                    <a:path w="866862" h="846446">
                      <a:moveTo>
                        <a:pt x="866862" y="47045"/>
                      </a:moveTo>
                      <a:lnTo>
                        <a:pt x="866862" y="799401"/>
                      </a:lnTo>
                      <a:cubicBezTo>
                        <a:pt x="866862" y="825383"/>
                        <a:pt x="845799" y="846446"/>
                        <a:pt x="819817" y="846446"/>
                      </a:cubicBezTo>
                      <a:lnTo>
                        <a:pt x="47045" y="846446"/>
                      </a:lnTo>
                      <a:cubicBezTo>
                        <a:pt x="34568" y="846446"/>
                        <a:pt x="22602" y="841490"/>
                        <a:pt x="13779" y="832667"/>
                      </a:cubicBezTo>
                      <a:cubicBezTo>
                        <a:pt x="4957" y="823844"/>
                        <a:pt x="0" y="811878"/>
                        <a:pt x="0" y="799401"/>
                      </a:cubicBezTo>
                      <a:lnTo>
                        <a:pt x="0" y="47045"/>
                      </a:lnTo>
                      <a:cubicBezTo>
                        <a:pt x="0" y="34568"/>
                        <a:pt x="4957" y="22602"/>
                        <a:pt x="13779" y="13779"/>
                      </a:cubicBezTo>
                      <a:cubicBezTo>
                        <a:pt x="22602" y="4957"/>
                        <a:pt x="34568" y="0"/>
                        <a:pt x="47045" y="0"/>
                      </a:cubicBezTo>
                      <a:lnTo>
                        <a:pt x="819817" y="0"/>
                      </a:lnTo>
                      <a:cubicBezTo>
                        <a:pt x="832294" y="0"/>
                        <a:pt x="844260" y="4957"/>
                        <a:pt x="853082" y="13779"/>
                      </a:cubicBezTo>
                      <a:cubicBezTo>
                        <a:pt x="861905" y="22602"/>
                        <a:pt x="866862" y="34568"/>
                        <a:pt x="866862" y="47045"/>
                      </a:cubicBezTo>
                      <a:close/>
                    </a:path>
                  </a:pathLst>
                </a:custGeom>
                <a:solidFill>
                  <a:srgbClr val="0B0A0A"/>
                </a:solidFill>
              </p:spPr>
            </p:sp>
            <p:sp>
              <p:nvSpPr>
                <p:cNvPr id="44" name="TextBox 12">
                  <a:extLst>
                    <a:ext uri="{FF2B5EF4-FFF2-40B4-BE49-F238E27FC236}">
                      <a16:creationId xmlns:a16="http://schemas.microsoft.com/office/drawing/2014/main" id="{503D1494-4A2A-BBEC-B733-6F901B0B16BD}"/>
                    </a:ext>
                  </a:extLst>
                </p:cNvPr>
                <p:cNvSpPr txBox="1"/>
                <p:nvPr/>
              </p:nvSpPr>
              <p:spPr>
                <a:xfrm>
                  <a:off x="0" y="-57150"/>
                  <a:ext cx="866862" cy="903596"/>
                </a:xfrm>
                <a:prstGeom prst="rect">
                  <a:avLst/>
                </a:prstGeom>
              </p:spPr>
              <p:txBody>
                <a:bodyPr lIns="50800" tIns="50800" rIns="50800" bIns="50800" rtlCol="0" anchor="ctr"/>
                <a:lstStyle/>
                <a:p>
                  <a:pPr algn="ctr">
                    <a:lnSpc>
                      <a:spcPts val="3306"/>
                    </a:lnSpc>
                  </a:pPr>
                  <a:endParaRPr/>
                </a:p>
              </p:txBody>
            </p:sp>
          </p:grpSp>
          <p:sp>
            <p:nvSpPr>
              <p:cNvPr id="41" name="Freeform 14">
                <a:extLst>
                  <a:ext uri="{FF2B5EF4-FFF2-40B4-BE49-F238E27FC236}">
                    <a16:creationId xmlns:a16="http://schemas.microsoft.com/office/drawing/2014/main" id="{5D9DCEDF-AAFF-6721-24AD-583E2B5BAB0F}"/>
                  </a:ext>
                </a:extLst>
              </p:cNvPr>
              <p:cNvSpPr/>
              <p:nvPr/>
            </p:nvSpPr>
            <p:spPr>
              <a:xfrm>
                <a:off x="16161565" y="2481820"/>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2" name="TextBox 25">
                <a:extLst>
                  <a:ext uri="{FF2B5EF4-FFF2-40B4-BE49-F238E27FC236}">
                    <a16:creationId xmlns:a16="http://schemas.microsoft.com/office/drawing/2014/main" id="{D22D3992-691C-DE68-9283-AF1F62D80FC5}"/>
                  </a:ext>
                </a:extLst>
              </p:cNvPr>
              <p:cNvSpPr txBox="1"/>
              <p:nvPr/>
            </p:nvSpPr>
            <p:spPr>
              <a:xfrm>
                <a:off x="14779474" y="3636652"/>
                <a:ext cx="3779904" cy="1426739"/>
              </a:xfrm>
              <a:prstGeom prst="rect">
                <a:avLst/>
              </a:prstGeom>
            </p:spPr>
            <p:txBody>
              <a:bodyPr wrap="square" lIns="0" tIns="0" rIns="0" bIns="0" rtlCol="0" anchor="t">
                <a:spAutoFit/>
              </a:bodyPr>
              <a:lstStyle/>
              <a:p>
                <a:pPr algn="ctr">
                  <a:lnSpc>
                    <a:spcPts val="2799"/>
                  </a:lnSpc>
                </a:pPr>
                <a:r>
                  <a:rPr lang="en-US" sz="2400">
                    <a:solidFill>
                      <a:srgbClr val="FFFFFF"/>
                    </a:solidFill>
                    <a:latin typeface="Poppins"/>
                    <a:ea typeface="Poppins"/>
                    <a:cs typeface="Poppins"/>
                    <a:sym typeface="Poppins"/>
                  </a:rPr>
                  <a:t>Treat as binary classification</a:t>
                </a:r>
                <a:endParaRPr lang="en-US" sz="2400">
                  <a:solidFill>
                    <a:srgbClr val="FFFFFF"/>
                  </a:solidFill>
                  <a:latin typeface="Poppins"/>
                  <a:ea typeface="Poppins"/>
                  <a:cs typeface="Poppins"/>
                </a:endParaRPr>
              </a:p>
              <a:p>
                <a:pPr algn="ctr">
                  <a:lnSpc>
                    <a:spcPts val="2799"/>
                  </a:lnSpc>
                </a:pPr>
                <a:r>
                  <a:rPr lang="en-US" sz="2400">
                    <a:solidFill>
                      <a:srgbClr val="FFFFFF"/>
                    </a:solidFill>
                    <a:latin typeface="Poppins"/>
                    <a:ea typeface="Poppins"/>
                    <a:cs typeface="Poppins"/>
                  </a:rPr>
                  <a:t>problem</a:t>
                </a:r>
              </a:p>
            </p:txBody>
          </p:sp>
        </p:grpSp>
        <p:pic>
          <p:nvPicPr>
            <p:cNvPr id="45" name="Graphic 44" descr="Line arrow: Straight with solid fill">
              <a:extLst>
                <a:ext uri="{FF2B5EF4-FFF2-40B4-BE49-F238E27FC236}">
                  <a16:creationId xmlns:a16="http://schemas.microsoft.com/office/drawing/2014/main" id="{771BB601-C773-874C-5D96-C17EC561FB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0835976" y="4181850"/>
              <a:ext cx="964826" cy="1015252"/>
            </a:xfrm>
            <a:prstGeom prst="rect">
              <a:avLst/>
            </a:prstGeom>
          </p:spPr>
        </p:pic>
        <p:pic>
          <p:nvPicPr>
            <p:cNvPr id="46" name="Graphic 45" descr="Line arrow: Straight with solid fill">
              <a:extLst>
                <a:ext uri="{FF2B5EF4-FFF2-40B4-BE49-F238E27FC236}">
                  <a16:creationId xmlns:a16="http://schemas.microsoft.com/office/drawing/2014/main" id="{201DAC28-7379-AF43-8321-09507599E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802608" y="6484658"/>
              <a:ext cx="964826" cy="1015252"/>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E4E2"/>
        </a:solidFill>
        <a:effectLst/>
      </p:bgPr>
    </p:bg>
    <p:spTree>
      <p:nvGrpSpPr>
        <p:cNvPr id="1" name=""/>
        <p:cNvGrpSpPr/>
        <p:nvPr/>
      </p:nvGrpSpPr>
      <p:grpSpPr>
        <a:xfrm>
          <a:off x="0" y="0"/>
          <a:ext cx="0" cy="0"/>
          <a:chOff x="0" y="0"/>
          <a:chExt cx="0" cy="0"/>
        </a:xfrm>
      </p:grpSpPr>
      <p:grpSp>
        <p:nvGrpSpPr>
          <p:cNvPr id="4" name="Group 4"/>
          <p:cNvGrpSpPr/>
          <p:nvPr/>
        </p:nvGrpSpPr>
        <p:grpSpPr>
          <a:xfrm rot="16200000">
            <a:off x="9372675" y="1365340"/>
            <a:ext cx="10287000" cy="7556320"/>
            <a:chOff x="0" y="0"/>
            <a:chExt cx="2709333" cy="1990142"/>
          </a:xfrm>
        </p:grpSpPr>
        <p:sp>
          <p:nvSpPr>
            <p:cNvPr id="5" name="Freeform 5"/>
            <p:cNvSpPr/>
            <p:nvPr/>
          </p:nvSpPr>
          <p:spPr>
            <a:xfrm>
              <a:off x="0" y="0"/>
              <a:ext cx="2709333" cy="1990142"/>
            </a:xfrm>
            <a:custGeom>
              <a:avLst/>
              <a:gdLst/>
              <a:ahLst/>
              <a:cxnLst/>
              <a:rect l="l" t="t" r="r" b="b"/>
              <a:pathLst>
                <a:path w="2709333" h="1990142">
                  <a:moveTo>
                    <a:pt x="75259" y="0"/>
                  </a:moveTo>
                  <a:lnTo>
                    <a:pt x="2634074" y="0"/>
                  </a:lnTo>
                  <a:cubicBezTo>
                    <a:pt x="2675639" y="0"/>
                    <a:pt x="2709333" y="33695"/>
                    <a:pt x="2709333" y="75259"/>
                  </a:cubicBezTo>
                  <a:lnTo>
                    <a:pt x="2709333" y="1914883"/>
                  </a:lnTo>
                  <a:cubicBezTo>
                    <a:pt x="2709333" y="1956447"/>
                    <a:pt x="2675639" y="1990142"/>
                    <a:pt x="2634074" y="1990142"/>
                  </a:cubicBezTo>
                  <a:lnTo>
                    <a:pt x="75259" y="1990142"/>
                  </a:lnTo>
                  <a:cubicBezTo>
                    <a:pt x="33695" y="1990142"/>
                    <a:pt x="0" y="1956447"/>
                    <a:pt x="0" y="1914883"/>
                  </a:cubicBezTo>
                  <a:lnTo>
                    <a:pt x="0" y="75259"/>
                  </a:lnTo>
                  <a:cubicBezTo>
                    <a:pt x="0" y="33695"/>
                    <a:pt x="33695" y="0"/>
                    <a:pt x="75259" y="0"/>
                  </a:cubicBezTo>
                  <a:close/>
                </a:path>
              </a:pathLst>
            </a:custGeom>
            <a:solidFill>
              <a:srgbClr val="E24A32"/>
            </a:solidFill>
          </p:spPr>
        </p:sp>
        <p:sp>
          <p:nvSpPr>
            <p:cNvPr id="6" name="TextBox 6"/>
            <p:cNvSpPr txBox="1"/>
            <p:nvPr/>
          </p:nvSpPr>
          <p:spPr>
            <a:xfrm>
              <a:off x="0" y="-66675"/>
              <a:ext cx="2709333" cy="2056817"/>
            </a:xfrm>
            <a:prstGeom prst="rect">
              <a:avLst/>
            </a:prstGeom>
          </p:spPr>
          <p:txBody>
            <a:bodyPr lIns="50800" tIns="50800" rIns="50800" bIns="50800" rtlCol="0" anchor="ctr"/>
            <a:lstStyle/>
            <a:p>
              <a:pPr algn="ctr">
                <a:lnSpc>
                  <a:spcPts val="3360"/>
                </a:lnSpc>
              </a:pPr>
              <a:endParaRPr/>
            </a:p>
          </p:txBody>
        </p:sp>
      </p:grpSp>
      <p:grpSp>
        <p:nvGrpSpPr>
          <p:cNvPr id="2" name="Group 2"/>
          <p:cNvGrpSpPr/>
          <p:nvPr/>
        </p:nvGrpSpPr>
        <p:grpSpPr>
          <a:xfrm>
            <a:off x="10840212" y="4452938"/>
            <a:ext cx="7330503" cy="3213685"/>
            <a:chOff x="0" y="0"/>
            <a:chExt cx="1135687" cy="497884"/>
          </a:xfrm>
        </p:grpSpPr>
        <p:sp>
          <p:nvSpPr>
            <p:cNvPr id="3" name="Freeform 3"/>
            <p:cNvSpPr/>
            <p:nvPr/>
          </p:nvSpPr>
          <p:spPr>
            <a:xfrm>
              <a:off x="0" y="0"/>
              <a:ext cx="1135687" cy="497884"/>
            </a:xfrm>
            <a:custGeom>
              <a:avLst/>
              <a:gdLst/>
              <a:ahLst/>
              <a:cxnLst/>
              <a:rect l="l" t="t" r="r" b="b"/>
              <a:pathLst>
                <a:path w="1135687" h="497884">
                  <a:moveTo>
                    <a:pt x="31684" y="0"/>
                  </a:moveTo>
                  <a:lnTo>
                    <a:pt x="1104003" y="0"/>
                  </a:lnTo>
                  <a:cubicBezTo>
                    <a:pt x="1121501" y="0"/>
                    <a:pt x="1135687" y="14185"/>
                    <a:pt x="1135687" y="31684"/>
                  </a:cubicBezTo>
                  <a:lnTo>
                    <a:pt x="1135687" y="466200"/>
                  </a:lnTo>
                  <a:cubicBezTo>
                    <a:pt x="1135687" y="483699"/>
                    <a:pt x="1121501" y="497884"/>
                    <a:pt x="1104003" y="497884"/>
                  </a:cubicBezTo>
                  <a:lnTo>
                    <a:pt x="31684" y="497884"/>
                  </a:lnTo>
                  <a:cubicBezTo>
                    <a:pt x="14185" y="497884"/>
                    <a:pt x="0" y="483699"/>
                    <a:pt x="0" y="466200"/>
                  </a:cubicBezTo>
                  <a:lnTo>
                    <a:pt x="0" y="31684"/>
                  </a:lnTo>
                  <a:cubicBezTo>
                    <a:pt x="0" y="14185"/>
                    <a:pt x="14185" y="0"/>
                    <a:pt x="31684" y="0"/>
                  </a:cubicBezTo>
                  <a:close/>
                </a:path>
              </a:pathLst>
            </a:custGeom>
            <a:blipFill>
              <a:blip r:embed="rId2"/>
              <a:stretch>
                <a:fillRect t="-18715" b="-18715"/>
              </a:stretch>
            </a:blipFill>
          </p:spPr>
        </p:sp>
      </p:grpSp>
      <p:sp>
        <p:nvSpPr>
          <p:cNvPr id="23" name="TextBox 23"/>
          <p:cNvSpPr txBox="1"/>
          <p:nvPr/>
        </p:nvSpPr>
        <p:spPr>
          <a:xfrm>
            <a:off x="11521524" y="844500"/>
            <a:ext cx="6750664" cy="961802"/>
          </a:xfrm>
          <a:prstGeom prst="rect">
            <a:avLst/>
          </a:prstGeom>
        </p:spPr>
        <p:txBody>
          <a:bodyPr lIns="0" tIns="0" rIns="0" bIns="0" rtlCol="0" anchor="t">
            <a:spAutoFit/>
          </a:bodyPr>
          <a:lstStyle/>
          <a:p>
            <a:pPr>
              <a:lnSpc>
                <a:spcPts val="7480"/>
              </a:lnSpc>
              <a:spcBef>
                <a:spcPct val="0"/>
              </a:spcBef>
            </a:pPr>
            <a:r>
              <a:rPr lang="en-US" sz="6800" b="1">
                <a:solidFill>
                  <a:srgbClr val="0B0A0A"/>
                </a:solidFill>
                <a:latin typeface="Agrandir Bold"/>
                <a:ea typeface="Agrandir Bold"/>
                <a:cs typeface="Agrandir Bold"/>
              </a:rPr>
              <a:t>Hard problem</a:t>
            </a:r>
            <a:endParaRPr lang="en-US" sz="6800" b="1" u="none" strike="noStrike">
              <a:solidFill>
                <a:srgbClr val="0B0A0A"/>
              </a:solidFill>
              <a:latin typeface="Agrandir Bold"/>
              <a:ea typeface="Agrandir Bold"/>
              <a:cs typeface="Agrandir Bold"/>
            </a:endParaRPr>
          </a:p>
        </p:txBody>
      </p:sp>
      <p:grpSp>
        <p:nvGrpSpPr>
          <p:cNvPr id="56" name="Group 55">
            <a:extLst>
              <a:ext uri="{FF2B5EF4-FFF2-40B4-BE49-F238E27FC236}">
                <a16:creationId xmlns:a16="http://schemas.microsoft.com/office/drawing/2014/main" id="{34BA1254-00F3-A1DB-EF5F-843D0C68495C}"/>
              </a:ext>
            </a:extLst>
          </p:cNvPr>
          <p:cNvGrpSpPr/>
          <p:nvPr/>
        </p:nvGrpSpPr>
        <p:grpSpPr>
          <a:xfrm>
            <a:off x="-11301" y="1133615"/>
            <a:ext cx="10733078" cy="8377204"/>
            <a:chOff x="8072593" y="2882654"/>
            <a:chExt cx="10733078" cy="8377204"/>
          </a:xfrm>
        </p:grpSpPr>
        <p:grpSp>
          <p:nvGrpSpPr>
            <p:cNvPr id="29" name="Group 28">
              <a:extLst>
                <a:ext uri="{FF2B5EF4-FFF2-40B4-BE49-F238E27FC236}">
                  <a16:creationId xmlns:a16="http://schemas.microsoft.com/office/drawing/2014/main" id="{3A81420E-E11C-048A-540C-C08730D7BC13}"/>
                </a:ext>
              </a:extLst>
            </p:cNvPr>
            <p:cNvGrpSpPr/>
            <p:nvPr/>
          </p:nvGrpSpPr>
          <p:grpSpPr>
            <a:xfrm>
              <a:off x="11812508" y="2882654"/>
              <a:ext cx="2922642" cy="3644024"/>
              <a:chOff x="9543316" y="1639293"/>
              <a:chExt cx="3275627" cy="4433547"/>
            </a:xfrm>
          </p:grpSpPr>
          <p:grpSp>
            <p:nvGrpSpPr>
              <p:cNvPr id="51" name="Group 7">
                <a:extLst>
                  <a:ext uri="{FF2B5EF4-FFF2-40B4-BE49-F238E27FC236}">
                    <a16:creationId xmlns:a16="http://schemas.microsoft.com/office/drawing/2014/main" id="{2CFC6645-E6B9-66CC-FA95-C05CA35E1FF5}"/>
                  </a:ext>
                </a:extLst>
              </p:cNvPr>
              <p:cNvGrpSpPr/>
              <p:nvPr/>
            </p:nvGrpSpPr>
            <p:grpSpPr>
              <a:xfrm>
                <a:off x="9543316" y="1639293"/>
                <a:ext cx="3275627" cy="4433547"/>
                <a:chOff x="0" y="-57150"/>
                <a:chExt cx="866862" cy="903596"/>
              </a:xfrm>
            </p:grpSpPr>
            <p:sp>
              <p:nvSpPr>
                <p:cNvPr id="54" name="Freeform 8">
                  <a:extLst>
                    <a:ext uri="{FF2B5EF4-FFF2-40B4-BE49-F238E27FC236}">
                      <a16:creationId xmlns:a16="http://schemas.microsoft.com/office/drawing/2014/main" id="{2146EA27-1D58-5270-2CBC-B5380F47E991}"/>
                    </a:ext>
                  </a:extLst>
                </p:cNvPr>
                <p:cNvSpPr/>
                <p:nvPr/>
              </p:nvSpPr>
              <p:spPr>
                <a:xfrm>
                  <a:off x="0" y="0"/>
                  <a:ext cx="866862" cy="846446"/>
                </a:xfrm>
                <a:custGeom>
                  <a:avLst/>
                  <a:gdLst/>
                  <a:ahLst/>
                  <a:cxnLst/>
                  <a:rect l="l" t="t" r="r" b="b"/>
                  <a:pathLst>
                    <a:path w="866862" h="846446">
                      <a:moveTo>
                        <a:pt x="866862" y="47045"/>
                      </a:moveTo>
                      <a:lnTo>
                        <a:pt x="866862" y="799401"/>
                      </a:lnTo>
                      <a:cubicBezTo>
                        <a:pt x="866862" y="825383"/>
                        <a:pt x="845799" y="846446"/>
                        <a:pt x="819817" y="846446"/>
                      </a:cubicBezTo>
                      <a:lnTo>
                        <a:pt x="47045" y="846446"/>
                      </a:lnTo>
                      <a:cubicBezTo>
                        <a:pt x="34568" y="846446"/>
                        <a:pt x="22602" y="841490"/>
                        <a:pt x="13779" y="832667"/>
                      </a:cubicBezTo>
                      <a:cubicBezTo>
                        <a:pt x="4957" y="823844"/>
                        <a:pt x="0" y="811878"/>
                        <a:pt x="0" y="799401"/>
                      </a:cubicBezTo>
                      <a:lnTo>
                        <a:pt x="0" y="47045"/>
                      </a:lnTo>
                      <a:cubicBezTo>
                        <a:pt x="0" y="34568"/>
                        <a:pt x="4957" y="22602"/>
                        <a:pt x="13779" y="13779"/>
                      </a:cubicBezTo>
                      <a:cubicBezTo>
                        <a:pt x="22602" y="4957"/>
                        <a:pt x="34568" y="0"/>
                        <a:pt x="47045" y="0"/>
                      </a:cubicBezTo>
                      <a:lnTo>
                        <a:pt x="819817" y="0"/>
                      </a:lnTo>
                      <a:cubicBezTo>
                        <a:pt x="832294" y="0"/>
                        <a:pt x="844260" y="4957"/>
                        <a:pt x="853082" y="13779"/>
                      </a:cubicBezTo>
                      <a:cubicBezTo>
                        <a:pt x="861905" y="22602"/>
                        <a:pt x="866862" y="34568"/>
                        <a:pt x="866862" y="47045"/>
                      </a:cubicBezTo>
                      <a:close/>
                    </a:path>
                  </a:pathLst>
                </a:custGeom>
                <a:solidFill>
                  <a:srgbClr val="E24A32"/>
                </a:solidFill>
              </p:spPr>
            </p:sp>
            <p:sp>
              <p:nvSpPr>
                <p:cNvPr id="55" name="TextBox 9">
                  <a:extLst>
                    <a:ext uri="{FF2B5EF4-FFF2-40B4-BE49-F238E27FC236}">
                      <a16:creationId xmlns:a16="http://schemas.microsoft.com/office/drawing/2014/main" id="{9DC3D3F0-CCDD-44E5-2BC2-885FF8881671}"/>
                    </a:ext>
                  </a:extLst>
                </p:cNvPr>
                <p:cNvSpPr txBox="1"/>
                <p:nvPr/>
              </p:nvSpPr>
              <p:spPr>
                <a:xfrm>
                  <a:off x="0" y="-57150"/>
                  <a:ext cx="866862" cy="903596"/>
                </a:xfrm>
                <a:prstGeom prst="rect">
                  <a:avLst/>
                </a:prstGeom>
              </p:spPr>
              <p:txBody>
                <a:bodyPr lIns="50800" tIns="50800" rIns="50800" bIns="50800" rtlCol="0" anchor="ctr"/>
                <a:lstStyle/>
                <a:p>
                  <a:pPr algn="ctr">
                    <a:lnSpc>
                      <a:spcPts val="3306"/>
                    </a:lnSpc>
                  </a:pPr>
                  <a:endParaRPr/>
                </a:p>
              </p:txBody>
            </p:sp>
          </p:grpSp>
          <p:sp>
            <p:nvSpPr>
              <p:cNvPr id="52" name="Freeform 13">
                <a:extLst>
                  <a:ext uri="{FF2B5EF4-FFF2-40B4-BE49-F238E27FC236}">
                    <a16:creationId xmlns:a16="http://schemas.microsoft.com/office/drawing/2014/main" id="{8AE86DA1-BB6D-CD63-73C9-F2AD7326A4A8}"/>
                  </a:ext>
                </a:extLst>
              </p:cNvPr>
              <p:cNvSpPr/>
              <p:nvPr/>
            </p:nvSpPr>
            <p:spPr>
              <a:xfrm>
                <a:off x="10762518" y="2068507"/>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3" name="TextBox 24">
                <a:extLst>
                  <a:ext uri="{FF2B5EF4-FFF2-40B4-BE49-F238E27FC236}">
                    <a16:creationId xmlns:a16="http://schemas.microsoft.com/office/drawing/2014/main" id="{AB64B696-C1F2-8FAF-235E-1A4FD5DCE1A2}"/>
                  </a:ext>
                </a:extLst>
              </p:cNvPr>
              <p:cNvSpPr txBox="1"/>
              <p:nvPr/>
            </p:nvSpPr>
            <p:spPr>
              <a:xfrm>
                <a:off x="9792846" y="3472932"/>
                <a:ext cx="2760911" cy="1767842"/>
              </a:xfrm>
              <a:prstGeom prst="rect">
                <a:avLst/>
              </a:prstGeom>
            </p:spPr>
            <p:txBody>
              <a:bodyPr lIns="0" tIns="0" rIns="0" bIns="0" rtlCol="0" anchor="t">
                <a:spAutoFit/>
              </a:bodyPr>
              <a:lstStyle/>
              <a:p>
                <a:pPr algn="ctr">
                  <a:lnSpc>
                    <a:spcPts val="2799"/>
                  </a:lnSpc>
                </a:pPr>
                <a:r>
                  <a:rPr lang="en-US" sz="3000" b="1" dirty="0">
                    <a:solidFill>
                      <a:srgbClr val="FFFFFF"/>
                    </a:solidFill>
                    <a:latin typeface="Aptos"/>
                    <a:cs typeface="Poppins"/>
                  </a:rPr>
                  <a:t>Neural Network</a:t>
                </a:r>
                <a:br>
                  <a:rPr lang="en-US" sz="3000" b="1">
                    <a:solidFill>
                      <a:srgbClr val="FFFFFF"/>
                    </a:solidFill>
                    <a:latin typeface="Aptos"/>
                    <a:cs typeface="Poppins"/>
                  </a:rPr>
                </a:br>
                <a:r>
                  <a:rPr lang="en-US" sz="3000" b="1" dirty="0">
                    <a:solidFill>
                      <a:srgbClr val="FFFFFF"/>
                    </a:solidFill>
                    <a:latin typeface="Aptos"/>
                    <a:ea typeface="Calibri"/>
                    <a:cs typeface="Poppins"/>
                  </a:rPr>
                  <a:t>(Shared Learning)</a:t>
                </a:r>
              </a:p>
            </p:txBody>
          </p:sp>
        </p:grpSp>
        <p:grpSp>
          <p:nvGrpSpPr>
            <p:cNvPr id="30" name="Group 29">
              <a:extLst>
                <a:ext uri="{FF2B5EF4-FFF2-40B4-BE49-F238E27FC236}">
                  <a16:creationId xmlns:a16="http://schemas.microsoft.com/office/drawing/2014/main" id="{16B64F5F-9AE7-540A-B062-C5B850E2F661}"/>
                </a:ext>
              </a:extLst>
            </p:cNvPr>
            <p:cNvGrpSpPr/>
            <p:nvPr/>
          </p:nvGrpSpPr>
          <p:grpSpPr>
            <a:xfrm>
              <a:off x="15448403" y="3257508"/>
              <a:ext cx="3357268" cy="2766748"/>
              <a:chOff x="14712606" y="1971664"/>
              <a:chExt cx="4062721" cy="3430665"/>
            </a:xfrm>
          </p:grpSpPr>
          <p:sp>
            <p:nvSpPr>
              <p:cNvPr id="50" name="TextBox 12">
                <a:extLst>
                  <a:ext uri="{FF2B5EF4-FFF2-40B4-BE49-F238E27FC236}">
                    <a16:creationId xmlns:a16="http://schemas.microsoft.com/office/drawing/2014/main" id="{7DE37ABA-7A17-7FC2-D654-2951A09D29F4}"/>
                  </a:ext>
                </a:extLst>
              </p:cNvPr>
              <p:cNvSpPr txBox="1"/>
              <p:nvPr/>
            </p:nvSpPr>
            <p:spPr>
              <a:xfrm>
                <a:off x="15077986" y="1971664"/>
                <a:ext cx="3291284" cy="3430665"/>
              </a:xfrm>
              <a:prstGeom prst="rect">
                <a:avLst/>
              </a:prstGeom>
            </p:spPr>
            <p:txBody>
              <a:bodyPr lIns="50800" tIns="50800" rIns="50800" bIns="50800" rtlCol="0" anchor="ctr"/>
              <a:lstStyle/>
              <a:p>
                <a:pPr algn="ctr">
                  <a:lnSpc>
                    <a:spcPts val="3306"/>
                  </a:lnSpc>
                </a:pPr>
                <a:endParaRPr/>
              </a:p>
            </p:txBody>
          </p:sp>
          <p:sp>
            <p:nvSpPr>
              <p:cNvPr id="48" name="TextBox 25">
                <a:extLst>
                  <a:ext uri="{FF2B5EF4-FFF2-40B4-BE49-F238E27FC236}">
                    <a16:creationId xmlns:a16="http://schemas.microsoft.com/office/drawing/2014/main" id="{187F5C63-C953-0B90-25A9-2F8B78710105}"/>
                  </a:ext>
                </a:extLst>
              </p:cNvPr>
              <p:cNvSpPr txBox="1"/>
              <p:nvPr/>
            </p:nvSpPr>
            <p:spPr>
              <a:xfrm>
                <a:off x="14712606" y="3459014"/>
                <a:ext cx="4062721" cy="431879"/>
              </a:xfrm>
              <a:prstGeom prst="rect">
                <a:avLst/>
              </a:prstGeom>
            </p:spPr>
            <p:txBody>
              <a:bodyPr wrap="square" lIns="0" tIns="0" rIns="0" bIns="0" rtlCol="0" anchor="t">
                <a:spAutoFit/>
              </a:bodyPr>
              <a:lstStyle/>
              <a:p>
                <a:pPr algn="ctr">
                  <a:lnSpc>
                    <a:spcPts val="2799"/>
                  </a:lnSpc>
                </a:pPr>
                <a:endParaRPr lang="en-US" sz="2200">
                  <a:solidFill>
                    <a:srgbClr val="FFFFFF"/>
                  </a:solidFill>
                  <a:latin typeface="Poppins"/>
                  <a:ea typeface="Calibri"/>
                  <a:cs typeface="Poppins"/>
                </a:endParaRPr>
              </a:p>
            </p:txBody>
          </p:sp>
        </p:grpSp>
        <p:grpSp>
          <p:nvGrpSpPr>
            <p:cNvPr id="32" name="Group 31">
              <a:extLst>
                <a:ext uri="{FF2B5EF4-FFF2-40B4-BE49-F238E27FC236}">
                  <a16:creationId xmlns:a16="http://schemas.microsoft.com/office/drawing/2014/main" id="{CDC45710-153D-003D-B131-BD11C84CF381}"/>
                </a:ext>
              </a:extLst>
            </p:cNvPr>
            <p:cNvGrpSpPr/>
            <p:nvPr/>
          </p:nvGrpSpPr>
          <p:grpSpPr>
            <a:xfrm>
              <a:off x="11080017" y="7283251"/>
              <a:ext cx="4399052" cy="3976607"/>
              <a:chOff x="14266572" y="1971664"/>
              <a:chExt cx="4955872" cy="4886369"/>
            </a:xfrm>
          </p:grpSpPr>
          <p:grpSp>
            <p:nvGrpSpPr>
              <p:cNvPr id="41" name="Group 10">
                <a:extLst>
                  <a:ext uri="{FF2B5EF4-FFF2-40B4-BE49-F238E27FC236}">
                    <a16:creationId xmlns:a16="http://schemas.microsoft.com/office/drawing/2014/main" id="{F419D1E9-9E5C-1152-1501-22EFEDEB8352}"/>
                  </a:ext>
                </a:extLst>
              </p:cNvPr>
              <p:cNvGrpSpPr/>
              <p:nvPr/>
            </p:nvGrpSpPr>
            <p:grpSpPr>
              <a:xfrm>
                <a:off x="14266572" y="1971664"/>
                <a:ext cx="4955872" cy="4886369"/>
                <a:chOff x="-213711" y="-57150"/>
                <a:chExt cx="1305283" cy="1287011"/>
              </a:xfrm>
            </p:grpSpPr>
            <p:sp>
              <p:nvSpPr>
                <p:cNvPr id="44" name="Freeform 11">
                  <a:extLst>
                    <a:ext uri="{FF2B5EF4-FFF2-40B4-BE49-F238E27FC236}">
                      <a16:creationId xmlns:a16="http://schemas.microsoft.com/office/drawing/2014/main" id="{1FEA7C1E-CF59-E2A9-7B9E-F4BD9AA36E24}"/>
                    </a:ext>
                  </a:extLst>
                </p:cNvPr>
                <p:cNvSpPr/>
                <p:nvPr/>
              </p:nvSpPr>
              <p:spPr>
                <a:xfrm>
                  <a:off x="-213711" y="0"/>
                  <a:ext cx="1305283" cy="1229861"/>
                </a:xfrm>
                <a:custGeom>
                  <a:avLst/>
                  <a:gdLst/>
                  <a:ahLst/>
                  <a:cxnLst/>
                  <a:rect l="l" t="t" r="r" b="b"/>
                  <a:pathLst>
                    <a:path w="866862" h="846446">
                      <a:moveTo>
                        <a:pt x="866862" y="47045"/>
                      </a:moveTo>
                      <a:lnTo>
                        <a:pt x="866862" y="799401"/>
                      </a:lnTo>
                      <a:cubicBezTo>
                        <a:pt x="866862" y="825383"/>
                        <a:pt x="845799" y="846446"/>
                        <a:pt x="819817" y="846446"/>
                      </a:cubicBezTo>
                      <a:lnTo>
                        <a:pt x="47045" y="846446"/>
                      </a:lnTo>
                      <a:cubicBezTo>
                        <a:pt x="34568" y="846446"/>
                        <a:pt x="22602" y="841490"/>
                        <a:pt x="13779" y="832667"/>
                      </a:cubicBezTo>
                      <a:cubicBezTo>
                        <a:pt x="4957" y="823844"/>
                        <a:pt x="0" y="811878"/>
                        <a:pt x="0" y="799401"/>
                      </a:cubicBezTo>
                      <a:lnTo>
                        <a:pt x="0" y="47045"/>
                      </a:lnTo>
                      <a:cubicBezTo>
                        <a:pt x="0" y="34568"/>
                        <a:pt x="4957" y="22602"/>
                        <a:pt x="13779" y="13779"/>
                      </a:cubicBezTo>
                      <a:cubicBezTo>
                        <a:pt x="22602" y="4957"/>
                        <a:pt x="34568" y="0"/>
                        <a:pt x="47045" y="0"/>
                      </a:cubicBezTo>
                      <a:lnTo>
                        <a:pt x="819817" y="0"/>
                      </a:lnTo>
                      <a:cubicBezTo>
                        <a:pt x="832294" y="0"/>
                        <a:pt x="844260" y="4957"/>
                        <a:pt x="853082" y="13779"/>
                      </a:cubicBezTo>
                      <a:cubicBezTo>
                        <a:pt x="861905" y="22602"/>
                        <a:pt x="866862" y="34568"/>
                        <a:pt x="866862" y="47045"/>
                      </a:cubicBezTo>
                      <a:close/>
                    </a:path>
                  </a:pathLst>
                </a:custGeom>
                <a:solidFill>
                  <a:srgbClr val="0B0A0A"/>
                </a:solidFill>
              </p:spPr>
            </p:sp>
            <p:sp>
              <p:nvSpPr>
                <p:cNvPr id="45" name="TextBox 12">
                  <a:extLst>
                    <a:ext uri="{FF2B5EF4-FFF2-40B4-BE49-F238E27FC236}">
                      <a16:creationId xmlns:a16="http://schemas.microsoft.com/office/drawing/2014/main" id="{F584BDD4-E0D2-539B-64E7-A15CFAA46308}"/>
                    </a:ext>
                  </a:extLst>
                </p:cNvPr>
                <p:cNvSpPr txBox="1"/>
                <p:nvPr/>
              </p:nvSpPr>
              <p:spPr>
                <a:xfrm>
                  <a:off x="0" y="-57150"/>
                  <a:ext cx="866862" cy="903596"/>
                </a:xfrm>
                <a:prstGeom prst="rect">
                  <a:avLst/>
                </a:prstGeom>
              </p:spPr>
              <p:txBody>
                <a:bodyPr lIns="50800" tIns="50800" rIns="50800" bIns="50800" rtlCol="0" anchor="ctr"/>
                <a:lstStyle/>
                <a:p>
                  <a:pPr algn="ctr">
                    <a:lnSpc>
                      <a:spcPts val="3306"/>
                    </a:lnSpc>
                  </a:pPr>
                  <a:endParaRPr/>
                </a:p>
              </p:txBody>
            </p:sp>
          </p:grpSp>
          <p:sp>
            <p:nvSpPr>
              <p:cNvPr id="42" name="Freeform 14">
                <a:extLst>
                  <a:ext uri="{FF2B5EF4-FFF2-40B4-BE49-F238E27FC236}">
                    <a16:creationId xmlns:a16="http://schemas.microsoft.com/office/drawing/2014/main" id="{0AE5309C-CE8C-41EC-664B-A91B2DD5B294}"/>
                  </a:ext>
                </a:extLst>
              </p:cNvPr>
              <p:cNvSpPr/>
              <p:nvPr/>
            </p:nvSpPr>
            <p:spPr>
              <a:xfrm>
                <a:off x="16331992" y="2357895"/>
                <a:ext cx="821567" cy="821566"/>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3" name="TextBox 25">
                <a:extLst>
                  <a:ext uri="{FF2B5EF4-FFF2-40B4-BE49-F238E27FC236}">
                    <a16:creationId xmlns:a16="http://schemas.microsoft.com/office/drawing/2014/main" id="{88A4AE44-D4FB-587A-45D1-2C735BD20594}"/>
                  </a:ext>
                </a:extLst>
              </p:cNvPr>
              <p:cNvSpPr txBox="1"/>
              <p:nvPr/>
            </p:nvSpPr>
            <p:spPr>
              <a:xfrm>
                <a:off x="14888697" y="3338095"/>
                <a:ext cx="3783479" cy="3515269"/>
              </a:xfrm>
              <a:prstGeom prst="rect">
                <a:avLst/>
              </a:prstGeom>
            </p:spPr>
            <p:txBody>
              <a:bodyPr wrap="square" lIns="0" tIns="0" rIns="0" bIns="0" rtlCol="0" anchor="t">
                <a:spAutoFit/>
              </a:bodyPr>
              <a:lstStyle/>
              <a:p>
                <a:pPr algn="ctr">
                  <a:lnSpc>
                    <a:spcPts val="2799"/>
                  </a:lnSpc>
                </a:pPr>
                <a:r>
                  <a:rPr lang="en-US" sz="2200" dirty="0">
                    <a:solidFill>
                      <a:srgbClr val="FFFFFF"/>
                    </a:solidFill>
                    <a:latin typeface="Poppins"/>
                    <a:cs typeface="Poppins"/>
                  </a:rPr>
                  <a:t>Since our data set is large enough, implementing two model approach leads to high variance. Neural network captures complex non-linear relationship</a:t>
                </a:r>
                <a:endParaRPr lang="en-US" sz="2200" dirty="0"/>
              </a:p>
            </p:txBody>
          </p:sp>
        </p:grpSp>
        <p:grpSp>
          <p:nvGrpSpPr>
            <p:cNvPr id="33" name="Group 32">
              <a:extLst>
                <a:ext uri="{FF2B5EF4-FFF2-40B4-BE49-F238E27FC236}">
                  <a16:creationId xmlns:a16="http://schemas.microsoft.com/office/drawing/2014/main" id="{9C7F4F7B-68E2-F647-FC94-EB271F47E945}"/>
                </a:ext>
              </a:extLst>
            </p:cNvPr>
            <p:cNvGrpSpPr/>
            <p:nvPr/>
          </p:nvGrpSpPr>
          <p:grpSpPr>
            <a:xfrm>
              <a:off x="8072593" y="3383603"/>
              <a:ext cx="2930517" cy="2590224"/>
              <a:chOff x="14779474" y="1971664"/>
              <a:chExt cx="3779904" cy="3430665"/>
            </a:xfrm>
          </p:grpSpPr>
          <p:sp>
            <p:nvSpPr>
              <p:cNvPr id="40" name="TextBox 12">
                <a:extLst>
                  <a:ext uri="{FF2B5EF4-FFF2-40B4-BE49-F238E27FC236}">
                    <a16:creationId xmlns:a16="http://schemas.microsoft.com/office/drawing/2014/main" id="{046DBE6F-419C-C80A-CF3A-B1E7060A3D0F}"/>
                  </a:ext>
                </a:extLst>
              </p:cNvPr>
              <p:cNvSpPr txBox="1"/>
              <p:nvPr/>
            </p:nvSpPr>
            <p:spPr>
              <a:xfrm>
                <a:off x="15077986" y="1971664"/>
                <a:ext cx="3291283" cy="3430665"/>
              </a:xfrm>
              <a:prstGeom prst="rect">
                <a:avLst/>
              </a:prstGeom>
            </p:spPr>
            <p:txBody>
              <a:bodyPr lIns="50800" tIns="50800" rIns="50800" bIns="50800" rtlCol="0" anchor="ctr"/>
              <a:lstStyle/>
              <a:p>
                <a:pPr algn="ctr">
                  <a:lnSpc>
                    <a:spcPts val="3306"/>
                  </a:lnSpc>
                </a:pPr>
                <a:endParaRPr/>
              </a:p>
            </p:txBody>
          </p:sp>
          <p:sp>
            <p:nvSpPr>
              <p:cNvPr id="38" name="TextBox 25">
                <a:extLst>
                  <a:ext uri="{FF2B5EF4-FFF2-40B4-BE49-F238E27FC236}">
                    <a16:creationId xmlns:a16="http://schemas.microsoft.com/office/drawing/2014/main" id="{5120E19C-AD54-BE76-B138-6F3A3201C510}"/>
                  </a:ext>
                </a:extLst>
              </p:cNvPr>
              <p:cNvSpPr txBox="1"/>
              <p:nvPr/>
            </p:nvSpPr>
            <p:spPr>
              <a:xfrm>
                <a:off x="14779474" y="3636652"/>
                <a:ext cx="3779904" cy="951159"/>
              </a:xfrm>
              <a:prstGeom prst="rect">
                <a:avLst/>
              </a:prstGeom>
            </p:spPr>
            <p:txBody>
              <a:bodyPr wrap="square" lIns="0" tIns="0" rIns="0" bIns="0" rtlCol="0" anchor="t">
                <a:spAutoFit/>
              </a:bodyPr>
              <a:lstStyle/>
              <a:p>
                <a:pPr algn="ctr">
                  <a:lnSpc>
                    <a:spcPts val="2799"/>
                  </a:lnSpc>
                </a:pPr>
                <a:br>
                  <a:rPr lang="en-US" sz="2400" dirty="0">
                    <a:latin typeface="Poppins"/>
                    <a:ea typeface="Poppins"/>
                    <a:cs typeface="Poppins"/>
                  </a:rPr>
                </a:br>
                <a:endParaRPr lang="en-US" sz="2400">
                  <a:solidFill>
                    <a:srgbClr val="FFFFFF"/>
                  </a:solidFill>
                  <a:latin typeface="Poppins"/>
                  <a:ea typeface="Poppins"/>
                  <a:cs typeface="Poppins"/>
                </a:endParaRPr>
              </a:p>
            </p:txBody>
          </p:sp>
        </p:grpSp>
        <p:pic>
          <p:nvPicPr>
            <p:cNvPr id="35" name="Graphic 34" descr="Line arrow: Straight with solid fill">
              <a:extLst>
                <a:ext uri="{FF2B5EF4-FFF2-40B4-BE49-F238E27FC236}">
                  <a16:creationId xmlns:a16="http://schemas.microsoft.com/office/drawing/2014/main" id="{84984E5A-3CE2-ED08-06E0-C8507927EE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2802608" y="6484658"/>
              <a:ext cx="964826" cy="1015252"/>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573</Words>
  <Application>Microsoft Office PowerPoint</Application>
  <PresentationFormat>Custom</PresentationFormat>
  <Paragraphs>112</Paragraphs>
  <Slides>11</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11</vt:i4>
      </vt:variant>
    </vt:vector>
  </HeadingPairs>
  <TitlesOfParts>
    <vt:vector size="28" baseType="lpstr">
      <vt:lpstr>Segoe UI</vt:lpstr>
      <vt:lpstr>Poppins</vt:lpstr>
      <vt:lpstr>Calibri</vt:lpstr>
      <vt:lpstr>Georgia</vt:lpstr>
      <vt:lpstr>Poppins Semi-Bold</vt:lpstr>
      <vt:lpstr>Aptos</vt:lpstr>
      <vt:lpstr>Trebuchet MS</vt:lpstr>
      <vt:lpstr>Arial,Sans-Serif</vt:lpstr>
      <vt:lpstr>Batang</vt:lpstr>
      <vt:lpstr>Gill Sans MT</vt:lpstr>
      <vt:lpstr>Bookman Old Style</vt:lpstr>
      <vt:lpstr>Arial</vt:lpstr>
      <vt:lpstr>Times New Roman</vt:lpstr>
      <vt:lpstr>Poppins Bold</vt:lpstr>
      <vt:lpstr>quote-cjk-patch</vt:lpstr>
      <vt:lpstr>Agrandir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and Gray Plain Marketing Challenges Sales Presentation</dc:title>
  <dc:creator>HARSHITA BANSAL</dc:creator>
  <cp:lastModifiedBy>HARSHITA BANSAL</cp:lastModifiedBy>
  <cp:revision>55</cp:revision>
  <dcterms:created xsi:type="dcterms:W3CDTF">2006-08-16T00:00:00Z</dcterms:created>
  <dcterms:modified xsi:type="dcterms:W3CDTF">2025-09-26T04:13:29Z</dcterms:modified>
  <dc:identifier>DAGz0JjTgX8</dc:identifier>
</cp:coreProperties>
</file>